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4" r:id="rId3"/>
    <p:sldId id="266" r:id="rId4"/>
    <p:sldId id="279" r:id="rId5"/>
    <p:sldId id="281" r:id="rId6"/>
    <p:sldId id="280" r:id="rId7"/>
    <p:sldId id="282" r:id="rId8"/>
    <p:sldId id="285" r:id="rId9"/>
    <p:sldId id="270" r:id="rId10"/>
    <p:sldId id="276" r:id="rId11"/>
    <p:sldId id="263" r:id="rId12"/>
    <p:sldId id="267" r:id="rId13"/>
    <p:sldId id="277" r:id="rId14"/>
    <p:sldId id="286" r:id="rId15"/>
    <p:sldId id="271" r:id="rId16"/>
    <p:sldId id="258" r:id="rId17"/>
    <p:sldId id="257" r:id="rId18"/>
    <p:sldId id="261" r:id="rId19"/>
    <p:sldId id="264" r:id="rId20"/>
    <p:sldId id="262" r:id="rId21"/>
    <p:sldId id="275" r:id="rId22"/>
    <p:sldId id="272" r:id="rId23"/>
    <p:sldId id="265" r:id="rId24"/>
    <p:sldId id="273" r:id="rId25"/>
    <p:sldId id="274" r:id="rId26"/>
    <p:sldId id="269" r:id="rId27"/>
    <p:sldId id="260" r:id="rId28"/>
    <p:sldId id="259" r:id="rId2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7" autoAdjust="0"/>
  </p:normalViewPr>
  <p:slideViewPr>
    <p:cSldViewPr snapToGrid="0">
      <p:cViewPr varScale="1">
        <p:scale>
          <a:sx n="67" d="100"/>
          <a:sy n="67" d="100"/>
        </p:scale>
        <p:origin x="394"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184"/>
    </p:cViewPr>
  </p:sorterViewPr>
  <p:notesViewPr>
    <p:cSldViewPr snapToGrid="0">
      <p:cViewPr>
        <p:scale>
          <a:sx n="100" d="100"/>
          <a:sy n="100" d="100"/>
        </p:scale>
        <p:origin x="1546" y="-23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25EEB-A7B0-4A3F-BBB9-0C872E6AA1AE}" type="datetimeFigureOut">
              <a:rPr lang="da-DK" smtClean="0"/>
              <a:t>09-03-2022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38E39-58D4-40D7-AC3D-8A33ADB03A29}" type="slidenum">
              <a:rPr lang="da-DK" smtClean="0"/>
              <a:t>‹nr.›</a:t>
            </a:fld>
            <a:endParaRPr lang="da-DK"/>
          </a:p>
        </p:txBody>
      </p:sp>
    </p:spTree>
    <p:extLst>
      <p:ext uri="{BB962C8B-B14F-4D97-AF65-F5344CB8AC3E}">
        <p14:creationId xmlns:p14="http://schemas.microsoft.com/office/powerpoint/2010/main" val="372501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2838E39-58D4-40D7-AC3D-8A33ADB03A29}" type="slidenum">
              <a:rPr lang="da-DK" smtClean="0"/>
              <a:t>1</a:t>
            </a:fld>
            <a:endParaRPr lang="da-DK"/>
          </a:p>
        </p:txBody>
      </p:sp>
    </p:spTree>
    <p:extLst>
      <p:ext uri="{BB962C8B-B14F-4D97-AF65-F5344CB8AC3E}">
        <p14:creationId xmlns:p14="http://schemas.microsoft.com/office/powerpoint/2010/main" val="240862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85800" y="4400550"/>
            <a:ext cx="5486400" cy="3600450"/>
          </a:xfrm>
        </p:spPr>
        <p:txBody>
          <a:bodyPr/>
          <a:lstStyle/>
          <a:p>
            <a:r>
              <a:rPr lang="da-DK" dirty="0">
                <a:effectLst/>
                <a:latin typeface="Calibri" panose="020F0502020204030204" pitchFamily="34" charset="0"/>
                <a:ea typeface="Calibri" panose="020F0502020204030204" pitchFamily="34" charset="0"/>
                <a:cs typeface="Times New Roman" panose="02020603050405020304" pitchFamily="18" charset="0"/>
              </a:rPr>
              <a:t>Når man i dag taler om ”tonen i dansk politik” mener man noget helt andet, og bortset fra Bertel Haarder er der ingen nutidige politikere, der har udtalt sig om tonelejer. Men interessant nok må vi ”lige bede om kammertonen” når ’tonen’ bliver lidt for rå. Måske en ældgammel reminiscens af musikken som magtsprog?</a:t>
            </a:r>
            <a:endParaRPr lang="da-DK" sz="1000" dirty="0"/>
          </a:p>
        </p:txBody>
      </p:sp>
      <p:sp>
        <p:nvSpPr>
          <p:cNvPr id="4" name="Pladsholder til slidenummer 3"/>
          <p:cNvSpPr>
            <a:spLocks noGrp="1"/>
          </p:cNvSpPr>
          <p:nvPr>
            <p:ph type="sldNum" sz="quarter" idx="5"/>
          </p:nvPr>
        </p:nvSpPr>
        <p:spPr/>
        <p:txBody>
          <a:bodyPr/>
          <a:lstStyle/>
          <a:p>
            <a:fld id="{42838E39-58D4-40D7-AC3D-8A33ADB03A29}" type="slidenum">
              <a:rPr lang="da-DK" smtClean="0"/>
              <a:t>3</a:t>
            </a:fld>
            <a:endParaRPr lang="da-DK"/>
          </a:p>
        </p:txBody>
      </p:sp>
    </p:spTree>
    <p:extLst>
      <p:ext uri="{BB962C8B-B14F-4D97-AF65-F5344CB8AC3E}">
        <p14:creationId xmlns:p14="http://schemas.microsoft.com/office/powerpoint/2010/main" val="156397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endParaRPr lang="da-DK" sz="1000" dirty="0"/>
          </a:p>
        </p:txBody>
      </p:sp>
      <p:sp>
        <p:nvSpPr>
          <p:cNvPr id="4" name="Pladsholder til slidenummer 3"/>
          <p:cNvSpPr>
            <a:spLocks noGrp="1"/>
          </p:cNvSpPr>
          <p:nvPr>
            <p:ph type="sldNum" sz="quarter" idx="5"/>
          </p:nvPr>
        </p:nvSpPr>
        <p:spPr/>
        <p:txBody>
          <a:bodyPr/>
          <a:lstStyle/>
          <a:p>
            <a:fld id="{42838E39-58D4-40D7-AC3D-8A33ADB03A29}" type="slidenum">
              <a:rPr lang="da-DK" smtClean="0"/>
              <a:t>16</a:t>
            </a:fld>
            <a:endParaRPr lang="da-DK"/>
          </a:p>
        </p:txBody>
      </p:sp>
    </p:spTree>
    <p:extLst>
      <p:ext uri="{BB962C8B-B14F-4D97-AF65-F5344CB8AC3E}">
        <p14:creationId xmlns:p14="http://schemas.microsoft.com/office/powerpoint/2010/main" val="6781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2838E39-58D4-40D7-AC3D-8A33ADB03A29}" type="slidenum">
              <a:rPr lang="da-DK" smtClean="0"/>
              <a:t>24</a:t>
            </a:fld>
            <a:endParaRPr lang="da-DK"/>
          </a:p>
        </p:txBody>
      </p:sp>
    </p:spTree>
    <p:extLst>
      <p:ext uri="{BB962C8B-B14F-4D97-AF65-F5344CB8AC3E}">
        <p14:creationId xmlns:p14="http://schemas.microsoft.com/office/powerpoint/2010/main" val="1144445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91EE0-D763-4001-B6ED-9427CCEF40F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345696D-9E52-4016-9846-3206BB1F79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6314560-996C-4713-B481-C72DE7C9B738}"/>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5" name="Pladsholder til sidefod 4">
            <a:extLst>
              <a:ext uri="{FF2B5EF4-FFF2-40B4-BE49-F238E27FC236}">
                <a16:creationId xmlns:a16="http://schemas.microsoft.com/office/drawing/2014/main" id="{6793CEB7-5DF8-41A4-88C8-721330A0DA8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C39CA07-4ADA-42E7-9FE5-D1EA2D3BD049}"/>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400978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BBDBE-CD93-4C0C-97C3-AC2E9FCCC17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8332C4F-0739-4A25-98DC-A75F6CB8A8D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F0D6516-C21F-44CC-93B5-AAD683C85DAB}"/>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5" name="Pladsholder til sidefod 4">
            <a:extLst>
              <a:ext uri="{FF2B5EF4-FFF2-40B4-BE49-F238E27FC236}">
                <a16:creationId xmlns:a16="http://schemas.microsoft.com/office/drawing/2014/main" id="{6A19B40B-DBF5-4B34-856F-E606E72B708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CA155C5-86C3-4181-8021-85B424D9E7E2}"/>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337283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70AF21F-47BF-4477-8C12-8A30098C5EA9}"/>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94C4BA06-3F6C-4DBA-9DE8-EF45186DDB0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0C5781-2B99-4725-BBDD-CBB079E2EE0D}"/>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5" name="Pladsholder til sidefod 4">
            <a:extLst>
              <a:ext uri="{FF2B5EF4-FFF2-40B4-BE49-F238E27FC236}">
                <a16:creationId xmlns:a16="http://schemas.microsoft.com/office/drawing/2014/main" id="{B930CBE3-D67A-4091-9C22-D24D5700EEA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1AE12DF-1876-4BAA-9BFE-DDA6D10D91CE}"/>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2859021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6B326-963C-4ED0-BFB5-1935791AC63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1AD41C3-652E-4A7A-ADD4-B634EA90A52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855A068-C7D1-4599-98E4-CC67972C4969}"/>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5" name="Pladsholder til sidefod 4">
            <a:extLst>
              <a:ext uri="{FF2B5EF4-FFF2-40B4-BE49-F238E27FC236}">
                <a16:creationId xmlns:a16="http://schemas.microsoft.com/office/drawing/2014/main" id="{7F09C3E5-268D-4E05-B020-8B17E8D0D91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C9B37C-C6C9-4E4A-B32A-3E9E397F6746}"/>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173554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46C41-0532-4791-9D2A-5DE79B0E23A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B5CDEFC-F4D7-485F-B4CB-FCAF670B5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F8CEA29-8B20-4CD8-8482-DD9A37D0E169}"/>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5" name="Pladsholder til sidefod 4">
            <a:extLst>
              <a:ext uri="{FF2B5EF4-FFF2-40B4-BE49-F238E27FC236}">
                <a16:creationId xmlns:a16="http://schemas.microsoft.com/office/drawing/2014/main" id="{A7772B9E-8CC8-4E6C-93BB-69F91666D7C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47046E-AF4B-481A-906B-D7DFDAF8FDE2}"/>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168549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2BC3BE-A8F7-45B1-9732-E8FA7D7562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6AAAABB-3A07-4A7A-89BF-CDAC96336CE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C7120FD-DEF6-40CD-BDB3-1AAA4295C36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EE527C6-1243-4351-A257-B80D4F2973F3}"/>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6" name="Pladsholder til sidefod 5">
            <a:extLst>
              <a:ext uri="{FF2B5EF4-FFF2-40B4-BE49-F238E27FC236}">
                <a16:creationId xmlns:a16="http://schemas.microsoft.com/office/drawing/2014/main" id="{AC22FACC-101E-4800-AC8E-E06050A1801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43C1763-9380-445D-944E-18CFC20D47DF}"/>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178077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7D465-DBD8-40F4-8DA9-AD1B0A1A7D5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52C4ED7-5791-41A8-9155-8A2CD0870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DE5F93D-5D84-4D2E-B08F-A5FAAD44912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7A24F6C-E68B-43C7-8513-8DAC0F714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524E5D8-8753-4579-9CA5-DFF93844415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FA5DE55-902D-4308-8868-47E3DFD3AF9D}"/>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8" name="Pladsholder til sidefod 7">
            <a:extLst>
              <a:ext uri="{FF2B5EF4-FFF2-40B4-BE49-F238E27FC236}">
                <a16:creationId xmlns:a16="http://schemas.microsoft.com/office/drawing/2014/main" id="{EA9A7A64-C3B2-48D9-BAEA-C587153F21F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393F1E5-E1DB-466F-B7C6-0EF0A1E39F76}"/>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257466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37857-DB9D-43E7-9294-2C7F046BB378}"/>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1587324-F3E1-45AA-A4A8-E46DFB7E183D}"/>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4" name="Pladsholder til sidefod 3">
            <a:extLst>
              <a:ext uri="{FF2B5EF4-FFF2-40B4-BE49-F238E27FC236}">
                <a16:creationId xmlns:a16="http://schemas.microsoft.com/office/drawing/2014/main" id="{AB742C76-CE62-4D96-824A-7F9479B5F7E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694BF47-256A-43CE-B626-CA824C784FAC}"/>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150784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E3605EA-540B-43BA-AA23-4D755D2AE1B4}"/>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3" name="Pladsholder til sidefod 2">
            <a:extLst>
              <a:ext uri="{FF2B5EF4-FFF2-40B4-BE49-F238E27FC236}">
                <a16:creationId xmlns:a16="http://schemas.microsoft.com/office/drawing/2014/main" id="{53E0C2B1-885A-49E3-A954-B37EC3942B6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73F2A20-CE5C-446F-A347-8748F837ABFF}"/>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354489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4D702-3E57-4D31-BB55-6AA27D2BB01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5CB53A9-A253-4FBD-9167-6DB3FEEDC2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6A6E1C7-EEC7-49B5-A38D-F5A4D1417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C606C57-6152-4173-A719-B6A747D1FF89}"/>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6" name="Pladsholder til sidefod 5">
            <a:extLst>
              <a:ext uri="{FF2B5EF4-FFF2-40B4-BE49-F238E27FC236}">
                <a16:creationId xmlns:a16="http://schemas.microsoft.com/office/drawing/2014/main" id="{AD09B7C9-EF99-48FB-AC88-C40E4BE76E1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8707B9D-DC54-4396-A999-F7451F8CB6E3}"/>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165653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DBD4A-DF37-4D67-BB18-A9E93EF17A7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F4003F7-3514-4514-97F8-C3333E0E7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B0095F7-9B66-49FE-B07C-CACAF7DF5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5CD965F-8848-4C4F-939B-CE6B43415E9E}"/>
              </a:ext>
            </a:extLst>
          </p:cNvPr>
          <p:cNvSpPr>
            <a:spLocks noGrp="1"/>
          </p:cNvSpPr>
          <p:nvPr>
            <p:ph type="dt" sz="half" idx="10"/>
          </p:nvPr>
        </p:nvSpPr>
        <p:spPr/>
        <p:txBody>
          <a:bodyPr/>
          <a:lstStyle/>
          <a:p>
            <a:fld id="{2DBFF4EC-6E6F-40DC-B823-F54CA6A62AF1}" type="datetimeFigureOut">
              <a:rPr lang="da-DK" smtClean="0"/>
              <a:t>09-03-2022</a:t>
            </a:fld>
            <a:endParaRPr lang="da-DK"/>
          </a:p>
        </p:txBody>
      </p:sp>
      <p:sp>
        <p:nvSpPr>
          <p:cNvPr id="6" name="Pladsholder til sidefod 5">
            <a:extLst>
              <a:ext uri="{FF2B5EF4-FFF2-40B4-BE49-F238E27FC236}">
                <a16:creationId xmlns:a16="http://schemas.microsoft.com/office/drawing/2014/main" id="{F8680972-AC84-4DAA-8331-9718B9A2171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AE1954-5FED-4CB2-92C3-AA2F5B644A07}"/>
              </a:ext>
            </a:extLst>
          </p:cNvPr>
          <p:cNvSpPr>
            <a:spLocks noGrp="1"/>
          </p:cNvSpPr>
          <p:nvPr>
            <p:ph type="sldNum" sz="quarter" idx="12"/>
          </p:nvPr>
        </p:nvSpPr>
        <p:spPr/>
        <p:txBody>
          <a:bodyPr/>
          <a:lstStyle/>
          <a:p>
            <a:fld id="{C7E62F1C-E781-4F0F-B95D-18EF71A2EE06}" type="slidenum">
              <a:rPr lang="da-DK" smtClean="0"/>
              <a:t>‹nr.›</a:t>
            </a:fld>
            <a:endParaRPr lang="da-DK"/>
          </a:p>
        </p:txBody>
      </p:sp>
    </p:spTree>
    <p:extLst>
      <p:ext uri="{BB962C8B-B14F-4D97-AF65-F5344CB8AC3E}">
        <p14:creationId xmlns:p14="http://schemas.microsoft.com/office/powerpoint/2010/main" val="1161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F84B301-36AD-47EC-AC7A-F4FFFB871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E7B5178-6506-401E-91F2-19DA2D5FE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2F9C76E-17CF-459A-80D7-F2BB4AEFA9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FF4EC-6E6F-40DC-B823-F54CA6A62AF1}" type="datetimeFigureOut">
              <a:rPr lang="da-DK" smtClean="0"/>
              <a:t>09-03-2022</a:t>
            </a:fld>
            <a:endParaRPr lang="da-DK"/>
          </a:p>
        </p:txBody>
      </p:sp>
      <p:sp>
        <p:nvSpPr>
          <p:cNvPr id="5" name="Pladsholder til sidefod 4">
            <a:extLst>
              <a:ext uri="{FF2B5EF4-FFF2-40B4-BE49-F238E27FC236}">
                <a16:creationId xmlns:a16="http://schemas.microsoft.com/office/drawing/2014/main" id="{D2EC6A57-4D25-42DB-8215-E655694C9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E197F4-63E1-42B7-8DF5-F2CA116B1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62F1C-E781-4F0F-B95D-18EF71A2EE06}" type="slidenum">
              <a:rPr lang="da-DK" smtClean="0"/>
              <a:t>‹nr.›</a:t>
            </a:fld>
            <a:endParaRPr lang="da-DK"/>
          </a:p>
        </p:txBody>
      </p:sp>
    </p:spTree>
    <p:extLst>
      <p:ext uri="{BB962C8B-B14F-4D97-AF65-F5344CB8AC3E}">
        <p14:creationId xmlns:p14="http://schemas.microsoft.com/office/powerpoint/2010/main" val="1363707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Layout" Target="../slideLayouts/slideLayout7.xml"/><Relationship Id="rId1" Type="http://schemas.openxmlformats.org/officeDocument/2006/relationships/video" Target="https://www.youtube.com/embed/KElPnD-dbkk?feature=oembed" TargetMode="External"/><Relationship Id="rId5" Type="http://schemas.openxmlformats.org/officeDocument/2006/relationships/image" Target="../media/image21.jpeg"/><Relationship Id="rId4" Type="http://schemas.openxmlformats.org/officeDocument/2006/relationships/hyperlink" Target="https://www.bing.com/videos/search?q=world+oldest+song&amp;&amp;view=detail&amp;mid=CBDFBF47B672F4473AA9CBDFBF47B672F4473AA9&amp;&amp;FORM=VDRVR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oldest.org/music/musical-instruments/#:~:text=1%20Geisenkl%C3%B6sterle%20Flutes.%20The%20three%20flutes%20found%20at,be%20the%20oldest%20playable%20trumpets%20in%20the%20world." TargetMode="External"/><Relationship Id="rId2" Type="http://schemas.openxmlformats.org/officeDocument/2006/relationships/hyperlink" Target="https://www.classicfm.com/discover-music/instruments/flute/worlds-oldest-instrument-neanderthal-flute/"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www.youtube.com/watch?v=Qt9AyV3hnl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nBmWXmn11YE?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video" Target="https://www.youtube.com/embed/9ht0ailWQf8?feature=oembed" TargetMode="External"/><Relationship Id="rId1" Type="http://schemas.openxmlformats.org/officeDocument/2006/relationships/video" Target="https://www.youtube.com/embed/tRyg2wt4tK4?feature=oembed" TargetMode="External"/><Relationship Id="rId6" Type="http://schemas.openxmlformats.org/officeDocument/2006/relationships/hyperlink" Target="https://www.youtube.com/watch?v=9ht0ailWQf8" TargetMode="External"/><Relationship Id="rId5" Type="http://schemas.openxmlformats.org/officeDocument/2006/relationships/image" Target="../media/image29.jpeg"/><Relationship Id="rId4" Type="http://schemas.openxmlformats.org/officeDocument/2006/relationships/hyperlink" Target="https://www.youtube.com/watch?v=tRyg2wt4tK4&amp;list=RDtRyg2wt4tK4&amp;index=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denstoredanske.lex.dk/Urania_-_i_gr%C3%A6sk_mytologi" TargetMode="External"/><Relationship Id="rId3" Type="http://schemas.openxmlformats.org/officeDocument/2006/relationships/hyperlink" Target="https://denstoredanske.lex.dk/Kleio" TargetMode="External"/><Relationship Id="rId7" Type="http://schemas.openxmlformats.org/officeDocument/2006/relationships/hyperlink" Target="https://denstoredanske.lex.dk/Terpsichore" TargetMode="External"/><Relationship Id="rId12" Type="http://schemas.openxmlformats.org/officeDocument/2006/relationships/hyperlink" Target="https://www.youtube.com/watch?v=A21af5_gHBo" TargetMode="External"/><Relationship Id="rId2" Type="http://schemas.openxmlformats.org/officeDocument/2006/relationships/hyperlink" Target="https://denstoredanske.lex.dk/Kalliope" TargetMode="External"/><Relationship Id="rId1" Type="http://schemas.openxmlformats.org/officeDocument/2006/relationships/slideLayout" Target="../slideLayouts/slideLayout2.xml"/><Relationship Id="rId6" Type="http://schemas.openxmlformats.org/officeDocument/2006/relationships/hyperlink" Target="https://denstoredanske.lex.dk/Euterpe_-_i_gr%C3%A6sk_mytologi" TargetMode="External"/><Relationship Id="rId11" Type="http://schemas.openxmlformats.org/officeDocument/2006/relationships/hyperlink" Target="https://www.youtube.com/watch?v=6zVgCvTWVBY" TargetMode="External"/><Relationship Id="rId5" Type="http://schemas.openxmlformats.org/officeDocument/2006/relationships/hyperlink" Target="https://denstoredanske.lex.dk/Erato" TargetMode="External"/><Relationship Id="rId10" Type="http://schemas.openxmlformats.org/officeDocument/2006/relationships/hyperlink" Target="https://denstoredanske.lex.dk/Polyhymnia" TargetMode="External"/><Relationship Id="rId4" Type="http://schemas.openxmlformats.org/officeDocument/2006/relationships/hyperlink" Target="https://denstoredanske.lex.dk/Melpomene" TargetMode="External"/><Relationship Id="rId9" Type="http://schemas.openxmlformats.org/officeDocument/2006/relationships/hyperlink" Target="https://denstoredanske.lex.dk/Thaleia"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hyperlink" Target="http://dhrupad.info/ashish.htm" TargetMode="External"/><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hyperlink" Target="https://www.musikipedia.dk/overtoner" TargetMode="External"/><Relationship Id="rId2" Type="http://schemas.openxmlformats.org/officeDocument/2006/relationships/hyperlink" Target="svingninger.pdf"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hyperlink" Target="https://www.youtube.com/watch?v=o0MUmrwkau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cLAwAOi-hA?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PYnEi6pe6Kc" TargetMode="Externa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hyperlink" Target="https://www.youtube.com/watch?v=Bb1cW_wijK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7.xml"/><Relationship Id="rId1" Type="http://schemas.openxmlformats.org/officeDocument/2006/relationships/video" Target="https://www.youtube.com/embed/zrcqmlC9s90?feature=oembed" TargetMode="External"/><Relationship Id="rId5" Type="http://schemas.openxmlformats.org/officeDocument/2006/relationships/hyperlink" Target="https://www.youtube.com/watch?v=o0ExXOoXA8I" TargetMode="Externa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n7-A623uEMM?feature=oembed" TargetMode="External"/><Relationship Id="rId1" Type="http://schemas.openxmlformats.org/officeDocument/2006/relationships/video" Target="https://www.youtube.com/embed/US50QmZaeyE?feature=oembed" TargetMode="Externa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hyperlink" Target="https://www.youtube.com/watch?v=IwIFxPuH5N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hyperlink" Target="https://www.musikipedia.dk/kvintcirkl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H3W0zV8y_6A?feature=oembed" TargetMode="External"/><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T4x9ClSHv90&amp;t=300s" TargetMode="External"/><Relationship Id="rId2" Type="http://schemas.openxmlformats.org/officeDocument/2006/relationships/slideLayout" Target="../slideLayouts/slideLayout7.xml"/><Relationship Id="rId1" Type="http://schemas.openxmlformats.org/officeDocument/2006/relationships/video" Target="https://www.youtube.com/embed/T4x9ClSHv90?start=300&amp;feature=oembed" TargetMode="External"/><Relationship Id="rId5" Type="http://schemas.openxmlformats.org/officeDocument/2006/relationships/image" Target="../media/image10.jpeg"/><Relationship Id="rId4" Type="http://schemas.openxmlformats.org/officeDocument/2006/relationships/hyperlink" Target="https://www.youtube.com/watch?v=_iR-KrbeFs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_iR-KrbeFs0?feature=oembed" TargetMode="External"/><Relationship Id="rId5" Type="http://schemas.openxmlformats.org/officeDocument/2006/relationships/image" Target="../media/image12.jpeg"/><Relationship Id="rId4" Type="http://schemas.openxmlformats.org/officeDocument/2006/relationships/hyperlink" Target="http://www.philmultic.com/pipa.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https://www.youtube.com/embed/dhic2cE57iM?feature=oembed"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search?q=Sakura+Cherry+Blossom+Song&amp;&amp;view=detail&amp;mid=C467D0A4D09B271872C4C467D0A4D09B271872C4&amp;&amp;FORM=VRDGAR&amp;ru=%2Fvideos%2Fsearch%3Fq%3DSakura%2BCherry%2BBlossom%2BSong%26FORM%3DVDMHRS" TargetMode="Externa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h_ng-KcfI-s?feature=oembed" TargetMode="Externa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1BB04B1-A24B-4BE0-A014-73AA097AA171}"/>
              </a:ext>
            </a:extLst>
          </p:cNvPr>
          <p:cNvSpPr txBox="1">
            <a:spLocks/>
          </p:cNvSpPr>
          <p:nvPr/>
        </p:nvSpPr>
        <p:spPr>
          <a:xfrm>
            <a:off x="1109891" y="853448"/>
            <a:ext cx="6688318" cy="7631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4000"/>
              <a:t>Guidet rundtur i musikhistorien</a:t>
            </a:r>
            <a:endParaRPr lang="da-DK" sz="4000" dirty="0"/>
          </a:p>
        </p:txBody>
      </p:sp>
      <p:sp>
        <p:nvSpPr>
          <p:cNvPr id="5" name="Tekstfelt 4">
            <a:extLst>
              <a:ext uri="{FF2B5EF4-FFF2-40B4-BE49-F238E27FC236}">
                <a16:creationId xmlns:a16="http://schemas.microsoft.com/office/drawing/2014/main" id="{EA5CA189-EA4C-43DD-94DC-C104011822A4}"/>
              </a:ext>
            </a:extLst>
          </p:cNvPr>
          <p:cNvSpPr txBox="1"/>
          <p:nvPr/>
        </p:nvSpPr>
        <p:spPr>
          <a:xfrm>
            <a:off x="7207044" y="1839546"/>
            <a:ext cx="3224981" cy="523220"/>
          </a:xfrm>
          <a:prstGeom prst="rect">
            <a:avLst/>
          </a:prstGeom>
          <a:noFill/>
        </p:spPr>
        <p:txBody>
          <a:bodyPr wrap="square">
            <a:spAutoFit/>
          </a:bodyPr>
          <a:lstStyle/>
          <a:p>
            <a:pPr algn="ctr"/>
            <a:r>
              <a:rPr lang="da-DK" sz="2800" dirty="0"/>
              <a:t>2. Oldtidsrigerne</a:t>
            </a:r>
          </a:p>
        </p:txBody>
      </p:sp>
      <p:pic>
        <p:nvPicPr>
          <p:cNvPr id="6" name="Billede 5" descr="Et billede, der indeholder vand, sø, udendørs, natur&#10;&#10;Automatisk genereret beskrivelse">
            <a:extLst>
              <a:ext uri="{FF2B5EF4-FFF2-40B4-BE49-F238E27FC236}">
                <a16:creationId xmlns:a16="http://schemas.microsoft.com/office/drawing/2014/main" id="{7DB31698-4EA1-4439-B307-19201E6B7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15" y="2450680"/>
            <a:ext cx="5332962" cy="3553872"/>
          </a:xfrm>
          <a:prstGeom prst="rect">
            <a:avLst/>
          </a:prstGeom>
        </p:spPr>
      </p:pic>
      <p:pic>
        <p:nvPicPr>
          <p:cNvPr id="8" name="Billede 7" descr="Et billede, der indeholder clipart&#10;&#10;Automatisk genereret beskrivelse">
            <a:extLst>
              <a:ext uri="{FF2B5EF4-FFF2-40B4-BE49-F238E27FC236}">
                <a16:creationId xmlns:a16="http://schemas.microsoft.com/office/drawing/2014/main" id="{569FD8C2-3AA8-44BB-B009-E8BE9D5A9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5259" y="3352638"/>
            <a:ext cx="2381250" cy="2714625"/>
          </a:xfrm>
          <a:prstGeom prst="rect">
            <a:avLst/>
          </a:prstGeom>
        </p:spPr>
      </p:pic>
      <p:pic>
        <p:nvPicPr>
          <p:cNvPr id="10" name="Billede 9" descr="Et billede, der indeholder tekst, clipart&#10;&#10;Automatisk genereret beskrivelse">
            <a:extLst>
              <a:ext uri="{FF2B5EF4-FFF2-40B4-BE49-F238E27FC236}">
                <a16:creationId xmlns:a16="http://schemas.microsoft.com/office/drawing/2014/main" id="{290FE3D5-58A9-4C29-9B6B-C26B27CC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45709" y="3333713"/>
            <a:ext cx="1905000" cy="2771775"/>
          </a:xfrm>
          <a:prstGeom prst="rect">
            <a:avLst/>
          </a:prstGeom>
        </p:spPr>
      </p:pic>
    </p:spTree>
    <p:extLst>
      <p:ext uri="{BB962C8B-B14F-4D97-AF65-F5344CB8AC3E}">
        <p14:creationId xmlns:p14="http://schemas.microsoft.com/office/powerpoint/2010/main" val="369133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tekst&#10;&#10;Automatisk genereret beskrivelse">
            <a:extLst>
              <a:ext uri="{FF2B5EF4-FFF2-40B4-BE49-F238E27FC236}">
                <a16:creationId xmlns:a16="http://schemas.microsoft.com/office/drawing/2014/main" id="{1D7D66AB-2EC2-44D8-B036-9588FD05C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723" y="598999"/>
            <a:ext cx="4572000" cy="3457575"/>
          </a:xfrm>
          <a:prstGeom prst="rect">
            <a:avLst/>
          </a:prstGeom>
        </p:spPr>
      </p:pic>
      <p:sp>
        <p:nvSpPr>
          <p:cNvPr id="3" name="Tekstfelt 2">
            <a:extLst>
              <a:ext uri="{FF2B5EF4-FFF2-40B4-BE49-F238E27FC236}">
                <a16:creationId xmlns:a16="http://schemas.microsoft.com/office/drawing/2014/main" id="{1D0A8852-85DC-43A6-95A2-60768DE6A842}"/>
              </a:ext>
            </a:extLst>
          </p:cNvPr>
          <p:cNvSpPr txBox="1"/>
          <p:nvPr/>
        </p:nvSpPr>
        <p:spPr>
          <a:xfrm>
            <a:off x="6597445" y="1189703"/>
            <a:ext cx="4483728" cy="369332"/>
          </a:xfrm>
          <a:prstGeom prst="rect">
            <a:avLst/>
          </a:prstGeom>
          <a:noFill/>
        </p:spPr>
        <p:txBody>
          <a:bodyPr wrap="none" rtlCol="0">
            <a:spAutoFit/>
          </a:bodyPr>
          <a:lstStyle/>
          <a:p>
            <a:r>
              <a:rPr lang="da-DK" dirty="0"/>
              <a:t> </a:t>
            </a:r>
            <a:r>
              <a:rPr lang="da-DK" dirty="0">
                <a:hlinkClick r:id="rId4"/>
              </a:rPr>
              <a:t>Lille film om verdens ældste nedskrevne sang</a:t>
            </a:r>
            <a:endParaRPr lang="da-DK" dirty="0"/>
          </a:p>
        </p:txBody>
      </p:sp>
      <p:pic>
        <p:nvPicPr>
          <p:cNvPr id="4" name="Onlinemedier 3" title="The Oldest (Known) Song of All Time">
            <a:hlinkClick r:id="" action="ppaction://media"/>
            <a:extLst>
              <a:ext uri="{FF2B5EF4-FFF2-40B4-BE49-F238E27FC236}">
                <a16:creationId xmlns:a16="http://schemas.microsoft.com/office/drawing/2014/main" id="{C025354B-5018-43F6-9622-E7000612B313}"/>
              </a:ext>
            </a:extLst>
          </p:cNvPr>
          <p:cNvPicPr>
            <a:picLocks noRot="1" noChangeAspect="1"/>
          </p:cNvPicPr>
          <p:nvPr>
            <a:videoFile r:link="rId1"/>
          </p:nvPr>
        </p:nvPicPr>
        <p:blipFill>
          <a:blip r:embed="rId5"/>
          <a:stretch>
            <a:fillRect/>
          </a:stretch>
        </p:blipFill>
        <p:spPr>
          <a:xfrm>
            <a:off x="7569309" y="2231390"/>
            <a:ext cx="2540000" cy="1435100"/>
          </a:xfrm>
          <a:prstGeom prst="rect">
            <a:avLst/>
          </a:prstGeom>
        </p:spPr>
      </p:pic>
    </p:spTree>
    <p:extLst>
      <p:ext uri="{BB962C8B-B14F-4D97-AF65-F5344CB8AC3E}">
        <p14:creationId xmlns:p14="http://schemas.microsoft.com/office/powerpoint/2010/main" val="10356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BEFCD748-1710-4F95-910B-77A5648B8D6E}"/>
              </a:ext>
            </a:extLst>
          </p:cNvPr>
          <p:cNvSpPr txBox="1"/>
          <p:nvPr/>
        </p:nvSpPr>
        <p:spPr>
          <a:xfrm>
            <a:off x="1012724" y="4277032"/>
            <a:ext cx="7934632" cy="1071704"/>
          </a:xfrm>
          <a:prstGeom prst="rect">
            <a:avLst/>
          </a:prstGeom>
          <a:noFill/>
        </p:spPr>
        <p:txBody>
          <a:bodyPr wrap="square">
            <a:spAutoFit/>
          </a:bodyPr>
          <a:lstStyle/>
          <a:p>
            <a:pPr>
              <a:lnSpc>
                <a:spcPct val="107000"/>
              </a:lnSpc>
              <a:spcAft>
                <a:spcPts val="800"/>
              </a:spcAft>
              <a:tabLst>
                <a:tab pos="180340" algn="l"/>
              </a:tabLst>
            </a:pPr>
            <a:r>
              <a:rPr lang="da-DK" sz="1200" dirty="0">
                <a:latin typeface="Calibri" panose="020F0502020204030204" pitchFamily="34" charset="0"/>
                <a:ea typeface="Calibri" panose="020F0502020204030204" pitchFamily="34" charset="0"/>
                <a:cs typeface="Times New Roman" panose="02020603050405020304" pitchFamily="18" charset="0"/>
              </a:rPr>
              <a:t>O</a:t>
            </a:r>
            <a:r>
              <a:rPr lang="da-DK" sz="1200" dirty="0">
                <a:effectLst/>
                <a:latin typeface="Calibri" panose="020F0502020204030204" pitchFamily="34" charset="0"/>
                <a:ea typeface="Calibri" panose="020F0502020204030204" pitchFamily="34" charset="0"/>
                <a:cs typeface="Times New Roman" panose="02020603050405020304" pitchFamily="18" charset="0"/>
              </a:rPr>
              <a:t>pdaget i den gamle Syriske by,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Ugarit</a:t>
            </a:r>
            <a:r>
              <a:rPr lang="da-DK" sz="1200" dirty="0">
                <a:effectLst/>
                <a:latin typeface="Calibri" panose="020F0502020204030204" pitchFamily="34" charset="0"/>
                <a:ea typeface="Calibri" panose="020F0502020204030204" pitchFamily="34" charset="0"/>
                <a:cs typeface="Times New Roman" panose="02020603050405020304" pitchFamily="18" charset="0"/>
              </a:rPr>
              <a:t> tidligt I halvtredserne, og er dechifreret af en professor Anne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Draffkorn</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Kilmer</a:t>
            </a:r>
            <a:r>
              <a:rPr lang="da-DK" sz="1200" dirty="0">
                <a:effectLst/>
                <a:latin typeface="Calibri" panose="020F0502020204030204" pitchFamily="34" charset="0"/>
                <a:ea typeface="Calibri" panose="020F0502020204030204" pitchFamily="34" charset="0"/>
                <a:cs typeface="Times New Roman" panose="02020603050405020304" pitchFamily="18" charset="0"/>
              </a:rPr>
              <a:t>. Lertavlerne viste sig at være omkring 3400 år gamle, og indeholde kileskrift på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hurrisk</a:t>
            </a:r>
            <a:r>
              <a:rPr lang="da-DK" sz="1200" dirty="0">
                <a:effectLst/>
                <a:latin typeface="Calibri" panose="020F0502020204030204" pitchFamily="34" charset="0"/>
                <a:ea typeface="Calibri" panose="020F0502020204030204" pitchFamily="34" charset="0"/>
                <a:cs typeface="Times New Roman" panose="02020603050405020304" pitchFamily="18" charset="0"/>
              </a:rPr>
              <a:t>, et oldtidssprog som ifølge Wikipedia hverken er indoeuropæisk eller semitisk men helt sit eget, bortset fra at der er en del låneord fra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oldindisk</a:t>
            </a:r>
            <a:r>
              <a:rPr lang="da-DK" sz="1200" dirty="0">
                <a:effectLst/>
                <a:latin typeface="Calibri" panose="020F0502020204030204" pitchFamily="34" charset="0"/>
                <a:ea typeface="Calibri" panose="020F0502020204030204" pitchFamily="34" charset="0"/>
                <a:cs typeface="Times New Roman" panose="02020603050405020304" pitchFamily="18" charset="0"/>
              </a:rPr>
              <a:t>. På tavlerne findes en hel kultisk hymne optegnet. Man regner med at det er den ældste nednoterede sang i historien og der skulle gå 1400 år inden der igen findes en kilde til flerstemmig sang. Så må man leve med at melodien ikke er så spændende.</a:t>
            </a:r>
          </a:p>
        </p:txBody>
      </p:sp>
      <p:sp>
        <p:nvSpPr>
          <p:cNvPr id="7" name="Tekstfelt 6">
            <a:extLst>
              <a:ext uri="{FF2B5EF4-FFF2-40B4-BE49-F238E27FC236}">
                <a16:creationId xmlns:a16="http://schemas.microsoft.com/office/drawing/2014/main" id="{DC38819C-032C-4890-8019-51CAE70FDA63}"/>
              </a:ext>
            </a:extLst>
          </p:cNvPr>
          <p:cNvSpPr txBox="1"/>
          <p:nvPr/>
        </p:nvSpPr>
        <p:spPr>
          <a:xfrm>
            <a:off x="6664307" y="3532307"/>
            <a:ext cx="2974162" cy="369332"/>
          </a:xfrm>
          <a:prstGeom prst="rect">
            <a:avLst/>
          </a:prstGeom>
          <a:noFill/>
        </p:spPr>
        <p:txBody>
          <a:bodyPr wrap="square" rtlCol="0">
            <a:spAutoFit/>
          </a:bodyPr>
          <a:lstStyle/>
          <a:p>
            <a:r>
              <a:rPr lang="da-DK" dirty="0">
                <a:hlinkClick r:id="rId2"/>
              </a:rPr>
              <a:t>”</a:t>
            </a:r>
            <a:r>
              <a:rPr lang="da-DK" dirty="0" err="1">
                <a:hlinkClick r:id="rId2"/>
              </a:rPr>
              <a:t>Neanderthal”-fløjte</a:t>
            </a:r>
            <a:endParaRPr lang="da-DK" dirty="0"/>
          </a:p>
        </p:txBody>
      </p:sp>
      <p:sp>
        <p:nvSpPr>
          <p:cNvPr id="8" name="Tekstfelt 7">
            <a:extLst>
              <a:ext uri="{FF2B5EF4-FFF2-40B4-BE49-F238E27FC236}">
                <a16:creationId xmlns:a16="http://schemas.microsoft.com/office/drawing/2014/main" id="{3900D9ED-FEC2-4B2C-9012-30B68BA7CE25}"/>
              </a:ext>
            </a:extLst>
          </p:cNvPr>
          <p:cNvSpPr txBox="1"/>
          <p:nvPr/>
        </p:nvSpPr>
        <p:spPr>
          <a:xfrm>
            <a:off x="6685935" y="1828177"/>
            <a:ext cx="3332002" cy="369332"/>
          </a:xfrm>
          <a:prstGeom prst="rect">
            <a:avLst/>
          </a:prstGeom>
          <a:noFill/>
        </p:spPr>
        <p:txBody>
          <a:bodyPr wrap="none" rtlCol="0">
            <a:spAutoFit/>
          </a:bodyPr>
          <a:lstStyle/>
          <a:p>
            <a:r>
              <a:rPr lang="da-DK" dirty="0">
                <a:hlinkClick r:id="rId3"/>
              </a:rPr>
              <a:t>verdens otte ældste instrumenter</a:t>
            </a:r>
            <a:endParaRPr lang="da-DK" dirty="0"/>
          </a:p>
        </p:txBody>
      </p:sp>
      <p:sp>
        <p:nvSpPr>
          <p:cNvPr id="9" name="Tekstfelt 8">
            <a:extLst>
              <a:ext uri="{FF2B5EF4-FFF2-40B4-BE49-F238E27FC236}">
                <a16:creationId xmlns:a16="http://schemas.microsoft.com/office/drawing/2014/main" id="{1EEFFDEE-D168-4CA3-B20E-BA3B48A812A5}"/>
              </a:ext>
            </a:extLst>
          </p:cNvPr>
          <p:cNvSpPr txBox="1"/>
          <p:nvPr/>
        </p:nvSpPr>
        <p:spPr>
          <a:xfrm>
            <a:off x="6687822" y="2364035"/>
            <a:ext cx="4314001" cy="923330"/>
          </a:xfrm>
          <a:prstGeom prst="rect">
            <a:avLst/>
          </a:prstGeom>
          <a:noFill/>
        </p:spPr>
        <p:txBody>
          <a:bodyPr wrap="none" rtlCol="0">
            <a:spAutoFit/>
          </a:bodyPr>
          <a:lstStyle/>
          <a:p>
            <a:r>
              <a:rPr lang="da-DK" dirty="0">
                <a:hlinkClick r:id="rId4"/>
              </a:rPr>
              <a:t>Film om trompeter fra Tut </a:t>
            </a:r>
            <a:r>
              <a:rPr lang="da-DK" dirty="0" err="1">
                <a:hlinkClick r:id="rId4"/>
              </a:rPr>
              <a:t>Ankh</a:t>
            </a:r>
            <a:r>
              <a:rPr lang="da-DK" dirty="0">
                <a:hlinkClick r:id="rId4"/>
              </a:rPr>
              <a:t> Amons grav</a:t>
            </a:r>
            <a:endParaRPr lang="da-DK" dirty="0"/>
          </a:p>
          <a:p>
            <a:r>
              <a:rPr lang="da-DK" dirty="0"/>
              <a:t>Tut </a:t>
            </a:r>
            <a:r>
              <a:rPr lang="da-DK" dirty="0" err="1"/>
              <a:t>Ankh</a:t>
            </a:r>
            <a:r>
              <a:rPr lang="da-DK" dirty="0"/>
              <a:t> </a:t>
            </a:r>
            <a:r>
              <a:rPr lang="da-DK" dirty="0" err="1"/>
              <a:t>Amun</a:t>
            </a:r>
            <a:r>
              <a:rPr lang="da-DK" dirty="0"/>
              <a:t> (ca. 1341 f.v.t - ca. 1323 f.v.t)</a:t>
            </a:r>
          </a:p>
          <a:p>
            <a:r>
              <a:rPr lang="da-DK" dirty="0" err="1"/>
              <a:t>Ankh</a:t>
            </a:r>
            <a:r>
              <a:rPr lang="da-DK" dirty="0"/>
              <a:t> = livets nøgle</a:t>
            </a:r>
          </a:p>
        </p:txBody>
      </p:sp>
      <p:pic>
        <p:nvPicPr>
          <p:cNvPr id="13" name="Billede 12">
            <a:extLst>
              <a:ext uri="{FF2B5EF4-FFF2-40B4-BE49-F238E27FC236}">
                <a16:creationId xmlns:a16="http://schemas.microsoft.com/office/drawing/2014/main" id="{5CB1438F-9DBC-4D9D-B185-53C8A8E8C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8568" y="3114817"/>
            <a:ext cx="797778" cy="1401097"/>
          </a:xfrm>
          <a:prstGeom prst="rect">
            <a:avLst/>
          </a:prstGeom>
        </p:spPr>
      </p:pic>
    </p:spTree>
    <p:extLst>
      <p:ext uri="{BB962C8B-B14F-4D97-AF65-F5344CB8AC3E}">
        <p14:creationId xmlns:p14="http://schemas.microsoft.com/office/powerpoint/2010/main" val="237012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ekst, legetøj, vektorgrafik&#10;&#10;Automatisk genereret beskrivelse">
            <a:extLst>
              <a:ext uri="{FF2B5EF4-FFF2-40B4-BE49-F238E27FC236}">
                <a16:creationId xmlns:a16="http://schemas.microsoft.com/office/drawing/2014/main" id="{2D100C99-3B57-45CF-A9C8-850E884D2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372" y="551439"/>
            <a:ext cx="4060838" cy="3913633"/>
          </a:xfrm>
          <a:prstGeom prst="rect">
            <a:avLst/>
          </a:prstGeom>
        </p:spPr>
      </p:pic>
      <p:pic>
        <p:nvPicPr>
          <p:cNvPr id="9" name="Billede 8" descr="Et billede, der indeholder bygning, skulptur, gammel, byggematerialer&#10;&#10;Automatisk genereret beskrivelse">
            <a:extLst>
              <a:ext uri="{FF2B5EF4-FFF2-40B4-BE49-F238E27FC236}">
                <a16:creationId xmlns:a16="http://schemas.microsoft.com/office/drawing/2014/main" id="{2250C454-EB50-49F6-88D8-729132535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441" y="1028700"/>
            <a:ext cx="4516279" cy="3737610"/>
          </a:xfrm>
          <a:prstGeom prst="rect">
            <a:avLst/>
          </a:prstGeom>
        </p:spPr>
      </p:pic>
    </p:spTree>
    <p:extLst>
      <p:ext uri="{BB962C8B-B14F-4D97-AF65-F5344CB8AC3E}">
        <p14:creationId xmlns:p14="http://schemas.microsoft.com/office/powerpoint/2010/main" val="236317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bygning, byggematerialer, sten&#10;&#10;Automatisk genereret beskrivelse">
            <a:extLst>
              <a:ext uri="{FF2B5EF4-FFF2-40B4-BE49-F238E27FC236}">
                <a16:creationId xmlns:a16="http://schemas.microsoft.com/office/drawing/2014/main" id="{2F471683-7A9F-452D-AE53-AE809353BB09}"/>
              </a:ext>
            </a:extLst>
          </p:cNvPr>
          <p:cNvPicPr>
            <a:picLocks noChangeAspect="1"/>
          </p:cNvPicPr>
          <p:nvPr/>
        </p:nvPicPr>
        <p:blipFill rotWithShape="1">
          <a:blip r:embed="rId2">
            <a:extLst>
              <a:ext uri="{28A0092B-C50C-407E-A947-70E740481C1C}">
                <a14:useLocalDpi xmlns:a14="http://schemas.microsoft.com/office/drawing/2010/main" val="0"/>
              </a:ext>
            </a:extLst>
          </a:blip>
          <a:srcRect l="5444" t="20889" b="17112"/>
          <a:stretch/>
        </p:blipFill>
        <p:spPr>
          <a:xfrm>
            <a:off x="4823460" y="1383030"/>
            <a:ext cx="6484620" cy="3188970"/>
          </a:xfrm>
          <a:prstGeom prst="rect">
            <a:avLst/>
          </a:prstGeom>
        </p:spPr>
      </p:pic>
      <p:pic>
        <p:nvPicPr>
          <p:cNvPr id="4" name="Billede 3">
            <a:extLst>
              <a:ext uri="{FF2B5EF4-FFF2-40B4-BE49-F238E27FC236}">
                <a16:creationId xmlns:a16="http://schemas.microsoft.com/office/drawing/2014/main" id="{CF37BC06-457A-4055-B551-BA6CFEE29062}"/>
              </a:ext>
            </a:extLst>
          </p:cNvPr>
          <p:cNvPicPr>
            <a:picLocks noChangeAspect="1"/>
          </p:cNvPicPr>
          <p:nvPr/>
        </p:nvPicPr>
        <p:blipFill rotWithShape="1">
          <a:blip r:embed="rId3">
            <a:extLst>
              <a:ext uri="{28A0092B-C50C-407E-A947-70E740481C1C}">
                <a14:useLocalDpi xmlns:a14="http://schemas.microsoft.com/office/drawing/2010/main" val="0"/>
              </a:ext>
            </a:extLst>
          </a:blip>
          <a:srcRect l="18333" t="40741" r="23666" b="12815"/>
          <a:stretch/>
        </p:blipFill>
        <p:spPr>
          <a:xfrm rot="5400000">
            <a:off x="222885" y="1583055"/>
            <a:ext cx="3977640" cy="2388870"/>
          </a:xfrm>
          <a:prstGeom prst="rect">
            <a:avLst/>
          </a:prstGeom>
        </p:spPr>
      </p:pic>
      <p:pic>
        <p:nvPicPr>
          <p:cNvPr id="5" name="Billede 4" descr="Et billede, der indeholder tekst&#10;&#10;Automatisk genereret beskrivelse">
            <a:extLst>
              <a:ext uri="{FF2B5EF4-FFF2-40B4-BE49-F238E27FC236}">
                <a16:creationId xmlns:a16="http://schemas.microsoft.com/office/drawing/2014/main" id="{C0E16B86-ED18-4B97-8335-82443D3FE71C}"/>
              </a:ext>
            </a:extLst>
          </p:cNvPr>
          <p:cNvPicPr>
            <a:picLocks noChangeAspect="1"/>
          </p:cNvPicPr>
          <p:nvPr/>
        </p:nvPicPr>
        <p:blipFill rotWithShape="1">
          <a:blip r:embed="rId4">
            <a:extLst>
              <a:ext uri="{28A0092B-C50C-407E-A947-70E740481C1C}">
                <a14:useLocalDpi xmlns:a14="http://schemas.microsoft.com/office/drawing/2010/main" val="0"/>
              </a:ext>
            </a:extLst>
          </a:blip>
          <a:srcRect l="38333" t="34519" r="30666" b="16148"/>
          <a:stretch/>
        </p:blipFill>
        <p:spPr>
          <a:xfrm rot="5400000">
            <a:off x="3200400" y="3737610"/>
            <a:ext cx="2125980" cy="2537460"/>
          </a:xfrm>
          <a:prstGeom prst="rect">
            <a:avLst/>
          </a:prstGeom>
        </p:spPr>
      </p:pic>
    </p:spTree>
    <p:extLst>
      <p:ext uri="{BB962C8B-B14F-4D97-AF65-F5344CB8AC3E}">
        <p14:creationId xmlns:p14="http://schemas.microsoft.com/office/powerpoint/2010/main" val="375029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r 3" title="Reconstructed Ancient Egyptian Melody...">
            <a:hlinkClick r:id="" action="ppaction://media"/>
            <a:extLst>
              <a:ext uri="{FF2B5EF4-FFF2-40B4-BE49-F238E27FC236}">
                <a16:creationId xmlns:a16="http://schemas.microsoft.com/office/drawing/2014/main" id="{7250DD29-60EF-4C78-8F32-59155A9AACB5}"/>
              </a:ext>
            </a:extLst>
          </p:cNvPr>
          <p:cNvPicPr>
            <a:picLocks noRot="1" noChangeAspect="1"/>
          </p:cNvPicPr>
          <p:nvPr>
            <a:videoFile r:link="rId1"/>
          </p:nvPr>
        </p:nvPicPr>
        <p:blipFill>
          <a:blip r:embed="rId3"/>
          <a:stretch>
            <a:fillRect/>
          </a:stretch>
        </p:blipFill>
        <p:spPr>
          <a:xfrm>
            <a:off x="3040380" y="2476500"/>
            <a:ext cx="4325620" cy="3244215"/>
          </a:xfrm>
          <a:prstGeom prst="rect">
            <a:avLst/>
          </a:prstGeom>
        </p:spPr>
      </p:pic>
    </p:spTree>
    <p:extLst>
      <p:ext uri="{BB962C8B-B14F-4D97-AF65-F5344CB8AC3E}">
        <p14:creationId xmlns:p14="http://schemas.microsoft.com/office/powerpoint/2010/main" val="178808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8436165-CE17-4B74-A684-0E1279A3BAC6}"/>
              </a:ext>
            </a:extLst>
          </p:cNvPr>
          <p:cNvSpPr txBox="1"/>
          <p:nvPr/>
        </p:nvSpPr>
        <p:spPr>
          <a:xfrm>
            <a:off x="7497804" y="5841762"/>
            <a:ext cx="1481175" cy="369332"/>
          </a:xfrm>
          <a:prstGeom prst="rect">
            <a:avLst/>
          </a:prstGeom>
          <a:noFill/>
        </p:spPr>
        <p:txBody>
          <a:bodyPr wrap="none" rtlCol="0">
            <a:spAutoFit/>
          </a:bodyPr>
          <a:lstStyle/>
          <a:p>
            <a:r>
              <a:rPr lang="da-DK" dirty="0">
                <a:hlinkClick r:id="rId4"/>
              </a:rPr>
              <a:t>Shema </a:t>
            </a:r>
            <a:r>
              <a:rPr lang="da-DK" dirty="0" err="1">
                <a:hlinkClick r:id="rId4"/>
              </a:rPr>
              <a:t>Yisrael</a:t>
            </a:r>
            <a:endParaRPr lang="da-DK" dirty="0"/>
          </a:p>
        </p:txBody>
      </p:sp>
      <p:pic>
        <p:nvPicPr>
          <p:cNvPr id="3" name="Onlinemedier 2" title="Cantor Marcel Loránd: Synagogue Chants">
            <a:hlinkClick r:id="" action="ppaction://media"/>
            <a:extLst>
              <a:ext uri="{FF2B5EF4-FFF2-40B4-BE49-F238E27FC236}">
                <a16:creationId xmlns:a16="http://schemas.microsoft.com/office/drawing/2014/main" id="{AFAEEDB8-1EC9-47BD-AF32-B63F51408715}"/>
              </a:ext>
            </a:extLst>
          </p:cNvPr>
          <p:cNvPicPr>
            <a:picLocks noRot="1" noChangeAspect="1"/>
          </p:cNvPicPr>
          <p:nvPr>
            <a:videoFile r:link="rId1"/>
          </p:nvPr>
        </p:nvPicPr>
        <p:blipFill>
          <a:blip r:embed="rId5"/>
          <a:stretch>
            <a:fillRect/>
          </a:stretch>
        </p:blipFill>
        <p:spPr>
          <a:xfrm>
            <a:off x="7318645" y="3240781"/>
            <a:ext cx="3125470" cy="2344103"/>
          </a:xfrm>
          <a:prstGeom prst="rect">
            <a:avLst/>
          </a:prstGeom>
        </p:spPr>
      </p:pic>
      <p:sp>
        <p:nvSpPr>
          <p:cNvPr id="4" name="Tekstfelt 3">
            <a:extLst>
              <a:ext uri="{FF2B5EF4-FFF2-40B4-BE49-F238E27FC236}">
                <a16:creationId xmlns:a16="http://schemas.microsoft.com/office/drawing/2014/main" id="{121B20E7-898F-444A-AD7F-429919847134}"/>
              </a:ext>
            </a:extLst>
          </p:cNvPr>
          <p:cNvSpPr txBox="1"/>
          <p:nvPr/>
        </p:nvSpPr>
        <p:spPr>
          <a:xfrm>
            <a:off x="7497804" y="2645887"/>
            <a:ext cx="1505861" cy="369332"/>
          </a:xfrm>
          <a:prstGeom prst="rect">
            <a:avLst/>
          </a:prstGeom>
          <a:noFill/>
        </p:spPr>
        <p:txBody>
          <a:bodyPr wrap="none" rtlCol="0">
            <a:spAutoFit/>
          </a:bodyPr>
          <a:lstStyle/>
          <a:p>
            <a:r>
              <a:rPr lang="da-DK" dirty="0">
                <a:hlinkClick r:id="rId6"/>
              </a:rPr>
              <a:t>Jødisk </a:t>
            </a:r>
            <a:r>
              <a:rPr lang="da-DK" dirty="0" err="1">
                <a:hlinkClick r:id="rId6"/>
              </a:rPr>
              <a:t>Schofar</a:t>
            </a:r>
            <a:endParaRPr lang="da-DK" dirty="0"/>
          </a:p>
        </p:txBody>
      </p:sp>
      <p:pic>
        <p:nvPicPr>
          <p:cNvPr id="5" name="Onlinemedier 4" title="Shofar Blowing - Sound with Pictures">
            <a:hlinkClick r:id="" action="ppaction://media"/>
            <a:extLst>
              <a:ext uri="{FF2B5EF4-FFF2-40B4-BE49-F238E27FC236}">
                <a16:creationId xmlns:a16="http://schemas.microsoft.com/office/drawing/2014/main" id="{63D0883D-2022-49F1-90A9-5A2EE71E431D}"/>
              </a:ext>
            </a:extLst>
          </p:cNvPr>
          <p:cNvPicPr>
            <a:picLocks noRot="1" noChangeAspect="1"/>
          </p:cNvPicPr>
          <p:nvPr>
            <a:videoFile r:link="rId2"/>
          </p:nvPr>
        </p:nvPicPr>
        <p:blipFill>
          <a:blip r:embed="rId7"/>
          <a:stretch>
            <a:fillRect/>
          </a:stretch>
        </p:blipFill>
        <p:spPr>
          <a:xfrm>
            <a:off x="7440930" y="663619"/>
            <a:ext cx="3125470" cy="1765891"/>
          </a:xfrm>
          <a:prstGeom prst="rect">
            <a:avLst/>
          </a:prstGeom>
        </p:spPr>
      </p:pic>
      <p:sp>
        <p:nvSpPr>
          <p:cNvPr id="7" name="Tekstfelt 6">
            <a:extLst>
              <a:ext uri="{FF2B5EF4-FFF2-40B4-BE49-F238E27FC236}">
                <a16:creationId xmlns:a16="http://schemas.microsoft.com/office/drawing/2014/main" id="{E117765D-407F-4167-85D2-279AE41CBEF2}"/>
              </a:ext>
            </a:extLst>
          </p:cNvPr>
          <p:cNvSpPr txBox="1"/>
          <p:nvPr/>
        </p:nvSpPr>
        <p:spPr>
          <a:xfrm>
            <a:off x="915059" y="474345"/>
            <a:ext cx="4671549" cy="3416320"/>
          </a:xfrm>
          <a:prstGeom prst="rect">
            <a:avLst/>
          </a:prstGeom>
          <a:noFill/>
        </p:spPr>
        <p:txBody>
          <a:bodyPr wrap="square">
            <a:spAutoFit/>
          </a:bodyPr>
          <a:lstStyle/>
          <a:p>
            <a:r>
              <a:rPr lang="da-DK" dirty="0"/>
              <a:t>Salme 150</a:t>
            </a:r>
          </a:p>
          <a:p>
            <a:endParaRPr lang="da-DK" dirty="0"/>
          </a:p>
          <a:p>
            <a:r>
              <a:rPr lang="da-DK" dirty="0"/>
              <a:t>Lovpris Gud i hans helligdom,</a:t>
            </a:r>
          </a:p>
          <a:p>
            <a:r>
              <a:rPr lang="da-DK" dirty="0"/>
              <a:t>lovpris ham i hans mægtige himmelhvælving!</a:t>
            </a:r>
          </a:p>
          <a:p>
            <a:r>
              <a:rPr lang="da-DK" dirty="0"/>
              <a:t>Lovpris ham for hans vælde,</a:t>
            </a:r>
          </a:p>
          <a:p>
            <a:r>
              <a:rPr lang="da-DK" dirty="0"/>
              <a:t>lovpris ham for hans storhed!</a:t>
            </a:r>
          </a:p>
          <a:p>
            <a:r>
              <a:rPr lang="da-DK" dirty="0"/>
              <a:t>Lovpris ham med hornets klang,</a:t>
            </a:r>
          </a:p>
          <a:p>
            <a:r>
              <a:rPr lang="da-DK" dirty="0"/>
              <a:t>lovpris ham med harpe og citer,</a:t>
            </a:r>
          </a:p>
          <a:p>
            <a:r>
              <a:rPr lang="da-DK" dirty="0"/>
              <a:t>lovpris ham med pauker og dans,</a:t>
            </a:r>
          </a:p>
          <a:p>
            <a:r>
              <a:rPr lang="da-DK" dirty="0"/>
              <a:t>lovpris ham med strengespil og fløjter,</a:t>
            </a:r>
          </a:p>
          <a:p>
            <a:r>
              <a:rPr lang="da-DK" dirty="0"/>
              <a:t>lovpris ham med klingende cymbler,</a:t>
            </a:r>
          </a:p>
          <a:p>
            <a:r>
              <a:rPr lang="da-DK" dirty="0"/>
              <a:t>lovpris ham med rungende cymbler!</a:t>
            </a:r>
          </a:p>
        </p:txBody>
      </p:sp>
    </p:spTree>
    <p:extLst>
      <p:ext uri="{BB962C8B-B14F-4D97-AF65-F5344CB8AC3E}">
        <p14:creationId xmlns:p14="http://schemas.microsoft.com/office/powerpoint/2010/main" val="27892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1FCC7183-63E8-4D5A-9EBC-9D466052AC05}"/>
              </a:ext>
            </a:extLst>
          </p:cNvPr>
          <p:cNvPicPr>
            <a:picLocks noChangeAspect="1"/>
          </p:cNvPicPr>
          <p:nvPr/>
        </p:nvPicPr>
        <p:blipFill rotWithShape="1">
          <a:blip r:embed="rId3">
            <a:extLst>
              <a:ext uri="{28A0092B-C50C-407E-A947-70E740481C1C}">
                <a14:useLocalDpi xmlns:a14="http://schemas.microsoft.com/office/drawing/2010/main" val="0"/>
              </a:ext>
            </a:extLst>
          </a:blip>
          <a:srcRect l="5888" t="11315" r="5967" b="15087"/>
          <a:stretch/>
        </p:blipFill>
        <p:spPr>
          <a:xfrm>
            <a:off x="717755" y="1160207"/>
            <a:ext cx="7138219" cy="2867043"/>
          </a:xfrm>
          <a:prstGeom prst="rect">
            <a:avLst/>
          </a:prstGeom>
        </p:spPr>
      </p:pic>
      <p:sp>
        <p:nvSpPr>
          <p:cNvPr id="4" name="Tekstfelt 3">
            <a:extLst>
              <a:ext uri="{FF2B5EF4-FFF2-40B4-BE49-F238E27FC236}">
                <a16:creationId xmlns:a16="http://schemas.microsoft.com/office/drawing/2014/main" id="{B0F3E6E8-F1AE-4D1F-81B3-EE7EF616E6C8}"/>
              </a:ext>
            </a:extLst>
          </p:cNvPr>
          <p:cNvSpPr txBox="1"/>
          <p:nvPr/>
        </p:nvSpPr>
        <p:spPr>
          <a:xfrm>
            <a:off x="717755" y="4541996"/>
            <a:ext cx="6097904" cy="1846659"/>
          </a:xfrm>
          <a:prstGeom prst="rect">
            <a:avLst/>
          </a:prstGeom>
          <a:noFill/>
        </p:spPr>
        <p:txBody>
          <a:bodyPr wrap="square">
            <a:spAutoFit/>
          </a:bodyPr>
          <a:lstStyle/>
          <a:p>
            <a:r>
              <a:rPr lang="da-DK" sz="2400" dirty="0"/>
              <a:t>Hellenismen</a:t>
            </a:r>
          </a:p>
          <a:p>
            <a:r>
              <a:rPr lang="da-DK" dirty="0"/>
              <a:t>er en betegnelse for en periode af oldtidens historie, hvor den græske kultur etablerede sig som en verdenskultur og selv blev påvirket af de orientalske kulturer.</a:t>
            </a:r>
          </a:p>
          <a:p>
            <a:endParaRPr lang="da-DK" dirty="0"/>
          </a:p>
          <a:p>
            <a:r>
              <a:rPr lang="da-DK" dirty="0"/>
              <a:t>Den hellenistiske politiske tidsalder går fra 336 f.Kr. til 31 f.Kr.</a:t>
            </a:r>
          </a:p>
        </p:txBody>
      </p:sp>
    </p:spTree>
    <p:extLst>
      <p:ext uri="{BB962C8B-B14F-4D97-AF65-F5344CB8AC3E}">
        <p14:creationId xmlns:p14="http://schemas.microsoft.com/office/powerpoint/2010/main" val="55629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FFFA1F85-6312-496D-BCB0-AE599159C184}"/>
              </a:ext>
            </a:extLst>
          </p:cNvPr>
          <p:cNvSpPr txBox="1"/>
          <p:nvPr/>
        </p:nvSpPr>
        <p:spPr>
          <a:xfrm>
            <a:off x="796414" y="5454936"/>
            <a:ext cx="4375354" cy="1015663"/>
          </a:xfrm>
          <a:prstGeom prst="rect">
            <a:avLst/>
          </a:prstGeom>
          <a:noFill/>
        </p:spPr>
        <p:txBody>
          <a:bodyPr wrap="square" rtlCol="0">
            <a:spAutoFit/>
          </a:bodyPr>
          <a:lstStyle/>
          <a:p>
            <a:r>
              <a:rPr lang="da-DK" sz="1200" dirty="0"/>
              <a:t>Ordet muse kommer af græsk </a:t>
            </a:r>
            <a:r>
              <a:rPr lang="da-DK" sz="1200" dirty="0" err="1"/>
              <a:t>mousa</a:t>
            </a:r>
            <a:r>
              <a:rPr lang="da-DK" sz="1200" dirty="0"/>
              <a:t>, måske 'den, der erindrer’.</a:t>
            </a:r>
          </a:p>
          <a:p>
            <a:r>
              <a:rPr lang="da-DK" sz="1200" dirty="0" err="1"/>
              <a:t>Museion</a:t>
            </a:r>
            <a:r>
              <a:rPr lang="da-DK" sz="1200" dirty="0"/>
              <a:t>: musernes bolig (Olympen, Parnassos)</a:t>
            </a:r>
          </a:p>
          <a:p>
            <a:r>
              <a:rPr lang="da-DK" sz="1200" dirty="0"/>
              <a:t>Musik (</a:t>
            </a:r>
            <a:r>
              <a:rPr lang="da-DK" sz="1200" dirty="0" err="1"/>
              <a:t>mousiké</a:t>
            </a:r>
            <a:r>
              <a:rPr lang="da-DK" sz="1200" dirty="0"/>
              <a:t> </a:t>
            </a:r>
            <a:r>
              <a:rPr lang="da-DK" sz="1200" dirty="0" err="1"/>
              <a:t>techne</a:t>
            </a:r>
            <a:r>
              <a:rPr lang="da-DK" sz="1200" dirty="0"/>
              <a:t>: musiske evner)</a:t>
            </a:r>
          </a:p>
          <a:p>
            <a:r>
              <a:rPr lang="da-DK" sz="1200" dirty="0"/>
              <a:t>Lyrik</a:t>
            </a:r>
          </a:p>
          <a:p>
            <a:r>
              <a:rPr lang="da-DK" sz="1200" dirty="0"/>
              <a:t>Apollinsk og Dionysisk</a:t>
            </a:r>
          </a:p>
        </p:txBody>
      </p:sp>
      <p:graphicFrame>
        <p:nvGraphicFramePr>
          <p:cNvPr id="7" name="Tabel 6">
            <a:extLst>
              <a:ext uri="{FF2B5EF4-FFF2-40B4-BE49-F238E27FC236}">
                <a16:creationId xmlns:a16="http://schemas.microsoft.com/office/drawing/2014/main" id="{F0471D3F-8C9D-4551-8DB4-FD8DA8E2DF47}"/>
              </a:ext>
            </a:extLst>
          </p:cNvPr>
          <p:cNvGraphicFramePr>
            <a:graphicFrameLocks noGrp="1"/>
          </p:cNvGraphicFramePr>
          <p:nvPr>
            <p:extLst>
              <p:ext uri="{D42A27DB-BD31-4B8C-83A1-F6EECF244321}">
                <p14:modId xmlns:p14="http://schemas.microsoft.com/office/powerpoint/2010/main" val="1149742043"/>
              </p:ext>
            </p:extLst>
          </p:nvPr>
        </p:nvGraphicFramePr>
        <p:xfrm>
          <a:off x="722672" y="772853"/>
          <a:ext cx="7755193" cy="928128"/>
        </p:xfrm>
        <a:graphic>
          <a:graphicData uri="http://schemas.openxmlformats.org/drawingml/2006/table">
            <a:tbl>
              <a:tblPr/>
              <a:tblGrid>
                <a:gridCol w="7755193">
                  <a:extLst>
                    <a:ext uri="{9D8B030D-6E8A-4147-A177-3AD203B41FA5}">
                      <a16:colId xmlns:a16="http://schemas.microsoft.com/office/drawing/2014/main" val="535137839"/>
                    </a:ext>
                  </a:extLst>
                </a:gridCol>
              </a:tblGrid>
              <a:tr h="464064">
                <a:tc>
                  <a:txBody>
                    <a:bodyPr/>
                    <a:lstStyle/>
                    <a:p>
                      <a:r>
                        <a:rPr lang="da-DK" dirty="0"/>
                        <a:t>Fra tiden omkring Kristi fødsel var musernes "arbejdsområder" fordelt således:</a:t>
                      </a:r>
                    </a:p>
                  </a:txBody>
                  <a:tcPr anchor="ctr"/>
                </a:tc>
                <a:extLst>
                  <a:ext uri="{0D108BD9-81ED-4DB2-BD59-A6C34878D82A}">
                    <a16:rowId xmlns:a16="http://schemas.microsoft.com/office/drawing/2014/main" val="1843470966"/>
                  </a:ext>
                </a:extLst>
              </a:tr>
              <a:tr h="464064">
                <a:tc>
                  <a:txBody>
                    <a:bodyPr/>
                    <a:lstStyle/>
                    <a:p>
                      <a:endParaRPr lang="da-DK" dirty="0"/>
                    </a:p>
                  </a:txBody>
                  <a:tcPr anchor="ctr">
                    <a:lnL>
                      <a:noFill/>
                    </a:lnL>
                    <a:lnR>
                      <a:noFill/>
                    </a:lnR>
                    <a:lnB>
                      <a:noFill/>
                    </a:lnB>
                  </a:tcPr>
                </a:tc>
                <a:extLst>
                  <a:ext uri="{0D108BD9-81ED-4DB2-BD59-A6C34878D82A}">
                    <a16:rowId xmlns:a16="http://schemas.microsoft.com/office/drawing/2014/main" val="1549393637"/>
                  </a:ext>
                </a:extLst>
              </a:tr>
            </a:tbl>
          </a:graphicData>
        </a:graphic>
      </p:graphicFrame>
      <p:graphicFrame>
        <p:nvGraphicFramePr>
          <p:cNvPr id="8" name="Tabel 7">
            <a:extLst>
              <a:ext uri="{FF2B5EF4-FFF2-40B4-BE49-F238E27FC236}">
                <a16:creationId xmlns:a16="http://schemas.microsoft.com/office/drawing/2014/main" id="{547FF5C5-3B6E-4999-B123-7FD1FA59C055}"/>
              </a:ext>
            </a:extLst>
          </p:cNvPr>
          <p:cNvGraphicFramePr>
            <a:graphicFrameLocks noGrp="1"/>
          </p:cNvGraphicFramePr>
          <p:nvPr>
            <p:extLst>
              <p:ext uri="{D42A27DB-BD31-4B8C-83A1-F6EECF244321}">
                <p14:modId xmlns:p14="http://schemas.microsoft.com/office/powerpoint/2010/main" val="2302574240"/>
              </p:ext>
            </p:extLst>
          </p:nvPr>
        </p:nvGraphicFramePr>
        <p:xfrm>
          <a:off x="722672" y="1403064"/>
          <a:ext cx="9169348" cy="3566160"/>
        </p:xfrm>
        <a:graphic>
          <a:graphicData uri="http://schemas.openxmlformats.org/drawingml/2006/table">
            <a:tbl>
              <a:tblPr/>
              <a:tblGrid>
                <a:gridCol w="4584674">
                  <a:extLst>
                    <a:ext uri="{9D8B030D-6E8A-4147-A177-3AD203B41FA5}">
                      <a16:colId xmlns:a16="http://schemas.microsoft.com/office/drawing/2014/main" val="557601666"/>
                    </a:ext>
                  </a:extLst>
                </a:gridCol>
                <a:gridCol w="4584674">
                  <a:extLst>
                    <a:ext uri="{9D8B030D-6E8A-4147-A177-3AD203B41FA5}">
                      <a16:colId xmlns:a16="http://schemas.microsoft.com/office/drawing/2014/main" val="3979247600"/>
                    </a:ext>
                  </a:extLst>
                </a:gridCol>
              </a:tblGrid>
              <a:tr h="0">
                <a:tc>
                  <a:txBody>
                    <a:bodyPr/>
                    <a:lstStyle/>
                    <a:p>
                      <a:r>
                        <a:rPr lang="da-DK" i="1" dirty="0" err="1">
                          <a:hlinkClick r:id="rId2"/>
                        </a:rPr>
                        <a:t>Kalliope</a:t>
                      </a:r>
                      <a:endParaRPr lang="da-DK" dirty="0"/>
                    </a:p>
                  </a:txBody>
                  <a:tcPr anchor="ctr">
                    <a:lnL>
                      <a:noFill/>
                    </a:lnL>
                    <a:lnR>
                      <a:noFill/>
                    </a:lnR>
                    <a:lnT>
                      <a:noFill/>
                    </a:lnT>
                    <a:lnB>
                      <a:noFill/>
                    </a:lnB>
                  </a:tcPr>
                </a:tc>
                <a:tc>
                  <a:txBody>
                    <a:bodyPr/>
                    <a:lstStyle/>
                    <a:p>
                      <a:r>
                        <a:rPr lang="da-DK" dirty="0"/>
                        <a:t>musernes leder, episk digtning, strengeinstrumenter</a:t>
                      </a:r>
                    </a:p>
                  </a:txBody>
                  <a:tcPr anchor="ctr">
                    <a:lnL>
                      <a:noFill/>
                    </a:lnL>
                    <a:lnR>
                      <a:noFill/>
                    </a:lnR>
                    <a:lnT>
                      <a:noFill/>
                    </a:lnT>
                    <a:lnB>
                      <a:noFill/>
                    </a:lnB>
                  </a:tcPr>
                </a:tc>
                <a:extLst>
                  <a:ext uri="{0D108BD9-81ED-4DB2-BD59-A6C34878D82A}">
                    <a16:rowId xmlns:a16="http://schemas.microsoft.com/office/drawing/2014/main" val="2993108295"/>
                  </a:ext>
                </a:extLst>
              </a:tr>
              <a:tr h="0">
                <a:tc>
                  <a:txBody>
                    <a:bodyPr/>
                    <a:lstStyle/>
                    <a:p>
                      <a:r>
                        <a:rPr lang="da-DK" i="1" dirty="0" err="1">
                          <a:hlinkClick r:id="rId3"/>
                        </a:rPr>
                        <a:t>Kleio</a:t>
                      </a:r>
                      <a:endParaRPr lang="da-DK" dirty="0"/>
                    </a:p>
                  </a:txBody>
                  <a:tcPr anchor="ctr">
                    <a:lnL>
                      <a:noFill/>
                    </a:lnL>
                    <a:lnR>
                      <a:noFill/>
                    </a:lnR>
                    <a:lnT>
                      <a:noFill/>
                    </a:lnT>
                    <a:lnB>
                      <a:noFill/>
                    </a:lnB>
                  </a:tcPr>
                </a:tc>
                <a:tc>
                  <a:txBody>
                    <a:bodyPr/>
                    <a:lstStyle/>
                    <a:p>
                      <a:r>
                        <a:rPr lang="da-DK" dirty="0"/>
                        <a:t>historie, kithara</a:t>
                      </a:r>
                    </a:p>
                  </a:txBody>
                  <a:tcPr anchor="ctr">
                    <a:lnL>
                      <a:noFill/>
                    </a:lnL>
                    <a:lnR>
                      <a:noFill/>
                    </a:lnR>
                    <a:lnT>
                      <a:noFill/>
                    </a:lnT>
                    <a:lnB>
                      <a:noFill/>
                    </a:lnB>
                  </a:tcPr>
                </a:tc>
                <a:extLst>
                  <a:ext uri="{0D108BD9-81ED-4DB2-BD59-A6C34878D82A}">
                    <a16:rowId xmlns:a16="http://schemas.microsoft.com/office/drawing/2014/main" val="369939021"/>
                  </a:ext>
                </a:extLst>
              </a:tr>
              <a:tr h="0">
                <a:tc>
                  <a:txBody>
                    <a:bodyPr/>
                    <a:lstStyle/>
                    <a:p>
                      <a:r>
                        <a:rPr lang="da-DK" i="1">
                          <a:hlinkClick r:id="rId4"/>
                        </a:rPr>
                        <a:t>Melpomene</a:t>
                      </a:r>
                      <a:endParaRPr lang="da-DK"/>
                    </a:p>
                  </a:txBody>
                  <a:tcPr anchor="ctr">
                    <a:lnL>
                      <a:noFill/>
                    </a:lnL>
                    <a:lnR>
                      <a:noFill/>
                    </a:lnR>
                    <a:lnT>
                      <a:noFill/>
                    </a:lnT>
                    <a:lnB>
                      <a:noFill/>
                    </a:lnB>
                  </a:tcPr>
                </a:tc>
                <a:tc>
                  <a:txBody>
                    <a:bodyPr/>
                    <a:lstStyle/>
                    <a:p>
                      <a:r>
                        <a:rPr lang="da-DK" dirty="0"/>
                        <a:t>tragedie, klagesange</a:t>
                      </a:r>
                    </a:p>
                  </a:txBody>
                  <a:tcPr anchor="ctr">
                    <a:lnL>
                      <a:noFill/>
                    </a:lnL>
                    <a:lnR>
                      <a:noFill/>
                    </a:lnR>
                    <a:lnT>
                      <a:noFill/>
                    </a:lnT>
                    <a:lnB>
                      <a:noFill/>
                    </a:lnB>
                  </a:tcPr>
                </a:tc>
                <a:extLst>
                  <a:ext uri="{0D108BD9-81ED-4DB2-BD59-A6C34878D82A}">
                    <a16:rowId xmlns:a16="http://schemas.microsoft.com/office/drawing/2014/main" val="1322691932"/>
                  </a:ext>
                </a:extLst>
              </a:tr>
              <a:tr h="0">
                <a:tc>
                  <a:txBody>
                    <a:bodyPr/>
                    <a:lstStyle/>
                    <a:p>
                      <a:r>
                        <a:rPr lang="da-DK" i="1">
                          <a:hlinkClick r:id="rId5"/>
                        </a:rPr>
                        <a:t>Erato</a:t>
                      </a:r>
                      <a:endParaRPr lang="da-DK"/>
                    </a:p>
                  </a:txBody>
                  <a:tcPr anchor="ctr">
                    <a:lnL>
                      <a:noFill/>
                    </a:lnL>
                    <a:lnR>
                      <a:noFill/>
                    </a:lnR>
                    <a:lnT>
                      <a:noFill/>
                    </a:lnT>
                    <a:lnB>
                      <a:noFill/>
                    </a:lnB>
                  </a:tcPr>
                </a:tc>
                <a:tc>
                  <a:txBody>
                    <a:bodyPr/>
                    <a:lstStyle/>
                    <a:p>
                      <a:r>
                        <a:rPr lang="da-DK"/>
                        <a:t>sang og dans, erotisk digtning</a:t>
                      </a:r>
                    </a:p>
                  </a:txBody>
                  <a:tcPr anchor="ctr">
                    <a:lnL>
                      <a:noFill/>
                    </a:lnL>
                    <a:lnR>
                      <a:noFill/>
                    </a:lnR>
                    <a:lnT>
                      <a:noFill/>
                    </a:lnT>
                    <a:lnB>
                      <a:noFill/>
                    </a:lnB>
                  </a:tcPr>
                </a:tc>
                <a:extLst>
                  <a:ext uri="{0D108BD9-81ED-4DB2-BD59-A6C34878D82A}">
                    <a16:rowId xmlns:a16="http://schemas.microsoft.com/office/drawing/2014/main" val="3530369642"/>
                  </a:ext>
                </a:extLst>
              </a:tr>
              <a:tr h="0">
                <a:tc>
                  <a:txBody>
                    <a:bodyPr/>
                    <a:lstStyle/>
                    <a:p>
                      <a:r>
                        <a:rPr lang="da-DK" i="1">
                          <a:hlinkClick r:id="rId6"/>
                        </a:rPr>
                        <a:t>Euterpe</a:t>
                      </a:r>
                      <a:endParaRPr lang="da-DK"/>
                    </a:p>
                  </a:txBody>
                  <a:tcPr anchor="ctr">
                    <a:lnL>
                      <a:noFill/>
                    </a:lnL>
                    <a:lnR>
                      <a:noFill/>
                    </a:lnR>
                    <a:lnT>
                      <a:noFill/>
                    </a:lnT>
                    <a:lnB>
                      <a:noFill/>
                    </a:lnB>
                  </a:tcPr>
                </a:tc>
                <a:tc>
                  <a:txBody>
                    <a:bodyPr/>
                    <a:lstStyle/>
                    <a:p>
                      <a:r>
                        <a:rPr lang="da-DK" dirty="0"/>
                        <a:t>(musikkens leder) </a:t>
                      </a:r>
                      <a:r>
                        <a:rPr lang="da-DK" dirty="0" err="1"/>
                        <a:t>aulos</a:t>
                      </a:r>
                      <a:r>
                        <a:rPr lang="da-DK" dirty="0"/>
                        <a:t>, fløjte</a:t>
                      </a:r>
                    </a:p>
                  </a:txBody>
                  <a:tcPr anchor="ctr">
                    <a:lnL>
                      <a:noFill/>
                    </a:lnL>
                    <a:lnR>
                      <a:noFill/>
                    </a:lnR>
                    <a:lnT>
                      <a:noFill/>
                    </a:lnT>
                    <a:lnB>
                      <a:noFill/>
                    </a:lnB>
                  </a:tcPr>
                </a:tc>
                <a:extLst>
                  <a:ext uri="{0D108BD9-81ED-4DB2-BD59-A6C34878D82A}">
                    <a16:rowId xmlns:a16="http://schemas.microsoft.com/office/drawing/2014/main" val="3391405953"/>
                  </a:ext>
                </a:extLst>
              </a:tr>
              <a:tr h="0">
                <a:tc>
                  <a:txBody>
                    <a:bodyPr/>
                    <a:lstStyle/>
                    <a:p>
                      <a:r>
                        <a:rPr lang="da-DK" i="1">
                          <a:hlinkClick r:id="rId7"/>
                        </a:rPr>
                        <a:t>Terpsichore</a:t>
                      </a:r>
                      <a:endParaRPr lang="da-DK"/>
                    </a:p>
                  </a:txBody>
                  <a:tcPr anchor="ctr">
                    <a:lnL>
                      <a:noFill/>
                    </a:lnL>
                    <a:lnR>
                      <a:noFill/>
                    </a:lnR>
                    <a:lnT>
                      <a:noFill/>
                    </a:lnT>
                    <a:lnB>
                      <a:noFill/>
                    </a:lnB>
                  </a:tcPr>
                </a:tc>
                <a:tc>
                  <a:txBody>
                    <a:bodyPr/>
                    <a:lstStyle/>
                    <a:p>
                      <a:r>
                        <a:rPr lang="da-DK"/>
                        <a:t>dans, lyre</a:t>
                      </a:r>
                    </a:p>
                  </a:txBody>
                  <a:tcPr anchor="ctr">
                    <a:lnL>
                      <a:noFill/>
                    </a:lnL>
                    <a:lnR>
                      <a:noFill/>
                    </a:lnR>
                    <a:lnT>
                      <a:noFill/>
                    </a:lnT>
                    <a:lnB>
                      <a:noFill/>
                    </a:lnB>
                  </a:tcPr>
                </a:tc>
                <a:extLst>
                  <a:ext uri="{0D108BD9-81ED-4DB2-BD59-A6C34878D82A}">
                    <a16:rowId xmlns:a16="http://schemas.microsoft.com/office/drawing/2014/main" val="303647250"/>
                  </a:ext>
                </a:extLst>
              </a:tr>
              <a:tr h="0">
                <a:tc>
                  <a:txBody>
                    <a:bodyPr/>
                    <a:lstStyle/>
                    <a:p>
                      <a:r>
                        <a:rPr lang="da-DK" i="1">
                          <a:hlinkClick r:id="rId8"/>
                        </a:rPr>
                        <a:t>Urania</a:t>
                      </a:r>
                      <a:endParaRPr lang="da-DK"/>
                    </a:p>
                  </a:txBody>
                  <a:tcPr anchor="ctr">
                    <a:lnL>
                      <a:noFill/>
                    </a:lnL>
                    <a:lnR>
                      <a:noFill/>
                    </a:lnR>
                    <a:lnT>
                      <a:noFill/>
                    </a:lnT>
                    <a:lnB>
                      <a:noFill/>
                    </a:lnB>
                  </a:tcPr>
                </a:tc>
                <a:tc>
                  <a:txBody>
                    <a:bodyPr/>
                    <a:lstStyle/>
                    <a:p>
                      <a:r>
                        <a:rPr lang="da-DK"/>
                        <a:t>astronomi, læredigte</a:t>
                      </a:r>
                    </a:p>
                  </a:txBody>
                  <a:tcPr anchor="ctr">
                    <a:lnL>
                      <a:noFill/>
                    </a:lnL>
                    <a:lnR>
                      <a:noFill/>
                    </a:lnR>
                    <a:lnT>
                      <a:noFill/>
                    </a:lnT>
                    <a:lnB>
                      <a:noFill/>
                    </a:lnB>
                  </a:tcPr>
                </a:tc>
                <a:extLst>
                  <a:ext uri="{0D108BD9-81ED-4DB2-BD59-A6C34878D82A}">
                    <a16:rowId xmlns:a16="http://schemas.microsoft.com/office/drawing/2014/main" val="986036402"/>
                  </a:ext>
                </a:extLst>
              </a:tr>
              <a:tr h="0">
                <a:tc>
                  <a:txBody>
                    <a:bodyPr/>
                    <a:lstStyle/>
                    <a:p>
                      <a:r>
                        <a:rPr lang="da-DK" i="1">
                          <a:hlinkClick r:id="rId9"/>
                        </a:rPr>
                        <a:t>Thaleia</a:t>
                      </a:r>
                      <a:endParaRPr lang="da-DK"/>
                    </a:p>
                  </a:txBody>
                  <a:tcPr anchor="ctr">
                    <a:lnL>
                      <a:noFill/>
                    </a:lnL>
                    <a:lnR>
                      <a:noFill/>
                    </a:lnR>
                    <a:lnT>
                      <a:noFill/>
                    </a:lnT>
                    <a:lnB>
                      <a:noFill/>
                    </a:lnB>
                  </a:tcPr>
                </a:tc>
                <a:tc>
                  <a:txBody>
                    <a:bodyPr/>
                    <a:lstStyle/>
                    <a:p>
                      <a:r>
                        <a:rPr lang="da-DK"/>
                        <a:t>komedie</a:t>
                      </a:r>
                    </a:p>
                  </a:txBody>
                  <a:tcPr anchor="ctr">
                    <a:lnL>
                      <a:noFill/>
                    </a:lnL>
                    <a:lnR>
                      <a:noFill/>
                    </a:lnR>
                    <a:lnT>
                      <a:noFill/>
                    </a:lnT>
                    <a:lnB>
                      <a:noFill/>
                    </a:lnB>
                  </a:tcPr>
                </a:tc>
                <a:extLst>
                  <a:ext uri="{0D108BD9-81ED-4DB2-BD59-A6C34878D82A}">
                    <a16:rowId xmlns:a16="http://schemas.microsoft.com/office/drawing/2014/main" val="1569392961"/>
                  </a:ext>
                </a:extLst>
              </a:tr>
              <a:tr h="0">
                <a:tc>
                  <a:txBody>
                    <a:bodyPr/>
                    <a:lstStyle/>
                    <a:p>
                      <a:r>
                        <a:rPr lang="da-DK" i="1">
                          <a:hlinkClick r:id="rId10"/>
                        </a:rPr>
                        <a:t>Polyhymnia</a:t>
                      </a:r>
                      <a:endParaRPr lang="da-DK"/>
                    </a:p>
                  </a:txBody>
                  <a:tcPr anchor="ctr">
                    <a:lnL>
                      <a:noFill/>
                    </a:lnL>
                    <a:lnR>
                      <a:noFill/>
                    </a:lnR>
                    <a:lnT>
                      <a:noFill/>
                    </a:lnT>
                    <a:lnB>
                      <a:noFill/>
                    </a:lnB>
                  </a:tcPr>
                </a:tc>
                <a:tc>
                  <a:txBody>
                    <a:bodyPr/>
                    <a:lstStyle/>
                    <a:p>
                      <a:r>
                        <a:rPr lang="da-DK" dirty="0"/>
                        <a:t>sang, dans, pantomime, geometri</a:t>
                      </a:r>
                    </a:p>
                  </a:txBody>
                  <a:tcPr anchor="ctr">
                    <a:lnL>
                      <a:noFill/>
                    </a:lnL>
                    <a:lnR>
                      <a:noFill/>
                    </a:lnR>
                    <a:lnT>
                      <a:noFill/>
                    </a:lnT>
                    <a:lnB>
                      <a:noFill/>
                    </a:lnB>
                  </a:tcPr>
                </a:tc>
                <a:extLst>
                  <a:ext uri="{0D108BD9-81ED-4DB2-BD59-A6C34878D82A}">
                    <a16:rowId xmlns:a16="http://schemas.microsoft.com/office/drawing/2014/main" val="896697552"/>
                  </a:ext>
                </a:extLst>
              </a:tr>
            </a:tbl>
          </a:graphicData>
        </a:graphic>
      </p:graphicFrame>
      <p:sp>
        <p:nvSpPr>
          <p:cNvPr id="2" name="Tekstfelt 1">
            <a:extLst>
              <a:ext uri="{FF2B5EF4-FFF2-40B4-BE49-F238E27FC236}">
                <a16:creationId xmlns:a16="http://schemas.microsoft.com/office/drawing/2014/main" id="{BB2D4612-F768-4F69-8FA9-E51D616340AC}"/>
              </a:ext>
            </a:extLst>
          </p:cNvPr>
          <p:cNvSpPr txBox="1"/>
          <p:nvPr/>
        </p:nvSpPr>
        <p:spPr>
          <a:xfrm>
            <a:off x="6302478" y="5454936"/>
            <a:ext cx="3250698" cy="369332"/>
          </a:xfrm>
          <a:prstGeom prst="rect">
            <a:avLst/>
          </a:prstGeom>
          <a:noFill/>
        </p:spPr>
        <p:txBody>
          <a:bodyPr wrap="none" rtlCol="0">
            <a:spAutoFit/>
          </a:bodyPr>
          <a:lstStyle/>
          <a:p>
            <a:r>
              <a:rPr lang="da-DK" dirty="0">
                <a:hlinkClick r:id="rId11"/>
              </a:rPr>
              <a:t>Musik på </a:t>
            </a:r>
            <a:r>
              <a:rPr lang="da-DK" dirty="0" err="1">
                <a:hlinkClick r:id="rId11"/>
              </a:rPr>
              <a:t>aulos</a:t>
            </a:r>
            <a:r>
              <a:rPr lang="da-DK" dirty="0"/>
              <a:t> (dobbelt rørblad)</a:t>
            </a:r>
          </a:p>
        </p:txBody>
      </p:sp>
      <p:sp>
        <p:nvSpPr>
          <p:cNvPr id="3" name="Tekstfelt 2">
            <a:extLst>
              <a:ext uri="{FF2B5EF4-FFF2-40B4-BE49-F238E27FC236}">
                <a16:creationId xmlns:a16="http://schemas.microsoft.com/office/drawing/2014/main" id="{3B8BE048-1C5E-4BF6-A40F-EB6DEF1B67DE}"/>
              </a:ext>
            </a:extLst>
          </p:cNvPr>
          <p:cNvSpPr txBox="1"/>
          <p:nvPr/>
        </p:nvSpPr>
        <p:spPr>
          <a:xfrm>
            <a:off x="6302478" y="5940648"/>
            <a:ext cx="2269276" cy="369332"/>
          </a:xfrm>
          <a:prstGeom prst="rect">
            <a:avLst/>
          </a:prstGeom>
          <a:noFill/>
        </p:spPr>
        <p:txBody>
          <a:bodyPr wrap="none" rtlCol="0">
            <a:spAutoFit/>
          </a:bodyPr>
          <a:lstStyle/>
          <a:p>
            <a:r>
              <a:rPr lang="da-DK" dirty="0">
                <a:hlinkClick r:id="rId12"/>
              </a:rPr>
              <a:t>Musik på </a:t>
            </a:r>
            <a:r>
              <a:rPr lang="da-DK" dirty="0" err="1">
                <a:hlinkClick r:id="rId12"/>
              </a:rPr>
              <a:t>aulos</a:t>
            </a:r>
            <a:r>
              <a:rPr lang="da-DK" dirty="0">
                <a:hlinkClick r:id="rId12"/>
              </a:rPr>
              <a:t> (fløjte)</a:t>
            </a:r>
            <a:endParaRPr lang="da-DK" dirty="0"/>
          </a:p>
        </p:txBody>
      </p:sp>
    </p:spTree>
    <p:extLst>
      <p:ext uri="{BB962C8B-B14F-4D97-AF65-F5344CB8AC3E}">
        <p14:creationId xmlns:p14="http://schemas.microsoft.com/office/powerpoint/2010/main" val="215825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bygning, gulv, indendørs, tag&#10;&#10;Automatisk genereret beskrivelse">
            <a:extLst>
              <a:ext uri="{FF2B5EF4-FFF2-40B4-BE49-F238E27FC236}">
                <a16:creationId xmlns:a16="http://schemas.microsoft.com/office/drawing/2014/main" id="{05E8A557-DCEC-4955-B33D-E693AC8D8AAA}"/>
              </a:ext>
            </a:extLst>
          </p:cNvPr>
          <p:cNvPicPr>
            <a:picLocks noChangeAspect="1"/>
          </p:cNvPicPr>
          <p:nvPr/>
        </p:nvPicPr>
        <p:blipFill rotWithShape="1">
          <a:blip r:embed="rId2">
            <a:extLst>
              <a:ext uri="{28A0092B-C50C-407E-A947-70E740481C1C}">
                <a14:useLocalDpi xmlns:a14="http://schemas.microsoft.com/office/drawing/2010/main" val="0"/>
              </a:ext>
            </a:extLst>
          </a:blip>
          <a:srcRect l="30749" t="-1577" r="11129" b="69978"/>
          <a:stretch/>
        </p:blipFill>
        <p:spPr>
          <a:xfrm>
            <a:off x="2534080" y="1651819"/>
            <a:ext cx="2989498" cy="2167091"/>
          </a:xfrm>
          <a:prstGeom prst="rect">
            <a:avLst/>
          </a:prstGeom>
        </p:spPr>
      </p:pic>
      <p:pic>
        <p:nvPicPr>
          <p:cNvPr id="5" name="Billede 4">
            <a:extLst>
              <a:ext uri="{FF2B5EF4-FFF2-40B4-BE49-F238E27FC236}">
                <a16:creationId xmlns:a16="http://schemas.microsoft.com/office/drawing/2014/main" id="{E96FA8FD-7E28-4A56-BBE1-AD95C621F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394" y="689558"/>
            <a:ext cx="2227252" cy="2620297"/>
          </a:xfrm>
          <a:prstGeom prst="rect">
            <a:avLst/>
          </a:prstGeom>
        </p:spPr>
      </p:pic>
      <p:sp>
        <p:nvSpPr>
          <p:cNvPr id="4" name="Tekstfelt 3">
            <a:extLst>
              <a:ext uri="{FF2B5EF4-FFF2-40B4-BE49-F238E27FC236}">
                <a16:creationId xmlns:a16="http://schemas.microsoft.com/office/drawing/2014/main" id="{89E0473F-3ED3-4419-8B71-DCFE5F4EBE22}"/>
              </a:ext>
            </a:extLst>
          </p:cNvPr>
          <p:cNvSpPr txBox="1"/>
          <p:nvPr/>
        </p:nvSpPr>
        <p:spPr>
          <a:xfrm>
            <a:off x="570271" y="689558"/>
            <a:ext cx="6096000" cy="646331"/>
          </a:xfrm>
          <a:prstGeom prst="rect">
            <a:avLst/>
          </a:prstGeom>
          <a:noFill/>
        </p:spPr>
        <p:txBody>
          <a:bodyPr wrap="square">
            <a:spAutoFit/>
          </a:bodyPr>
          <a:lstStyle/>
          <a:p>
            <a:r>
              <a:rPr lang="da-DK" sz="1800" dirty="0">
                <a:effectLst/>
                <a:latin typeface="Calibri" panose="020F0502020204030204" pitchFamily="34" charset="0"/>
                <a:ea typeface="Calibri" panose="020F0502020204030204" pitchFamily="34" charset="0"/>
                <a:cs typeface="Times New Roman" panose="02020603050405020304" pitchFamily="18" charset="0"/>
              </a:rPr>
              <a:t>”Engang var lyren et agtværdigt musikinstrument, nu har man den kun i knaphullet” (Storm P. citeret efter hukommelsen). </a:t>
            </a:r>
          </a:p>
        </p:txBody>
      </p:sp>
      <p:pic>
        <p:nvPicPr>
          <p:cNvPr id="8" name="Billede 7">
            <a:extLst>
              <a:ext uri="{FF2B5EF4-FFF2-40B4-BE49-F238E27FC236}">
                <a16:creationId xmlns:a16="http://schemas.microsoft.com/office/drawing/2014/main" id="{7F781D87-2193-449C-BBDD-9CE7642CF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6557" y="3263623"/>
            <a:ext cx="1963809" cy="3032994"/>
          </a:xfrm>
          <a:prstGeom prst="rect">
            <a:avLst/>
          </a:prstGeom>
        </p:spPr>
      </p:pic>
      <p:pic>
        <p:nvPicPr>
          <p:cNvPr id="12" name="Billede 11">
            <a:extLst>
              <a:ext uri="{FF2B5EF4-FFF2-40B4-BE49-F238E27FC236}">
                <a16:creationId xmlns:a16="http://schemas.microsoft.com/office/drawing/2014/main" id="{D2CB3846-DFCD-4C24-BC5C-C12FEB0C8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360" y="2792175"/>
            <a:ext cx="2807654" cy="3713922"/>
          </a:xfrm>
          <a:prstGeom prst="rect">
            <a:avLst/>
          </a:prstGeom>
        </p:spPr>
      </p:pic>
      <p:pic>
        <p:nvPicPr>
          <p:cNvPr id="14" name="Billede 13" descr="Et billede, der indeholder musik, gulv, klaver, indendørs&#10;&#10;Automatisk genereret beskrivelse">
            <a:extLst>
              <a:ext uri="{FF2B5EF4-FFF2-40B4-BE49-F238E27FC236}">
                <a16:creationId xmlns:a16="http://schemas.microsoft.com/office/drawing/2014/main" id="{F7B5A726-BB2B-40E8-9E07-87AFE6D15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5289" y="3054144"/>
            <a:ext cx="3451953" cy="3451953"/>
          </a:xfrm>
          <a:prstGeom prst="rect">
            <a:avLst/>
          </a:prstGeom>
        </p:spPr>
      </p:pic>
      <p:pic>
        <p:nvPicPr>
          <p:cNvPr id="6" name="Billede 5" descr="Et billede, der indeholder tekst, clipart, linjetegning&#10;&#10;Automatisk genereret beskrivelse">
            <a:extLst>
              <a:ext uri="{FF2B5EF4-FFF2-40B4-BE49-F238E27FC236}">
                <a16:creationId xmlns:a16="http://schemas.microsoft.com/office/drawing/2014/main" id="{A6480B3F-622E-4A0C-A2BA-3072DBF99A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897" y="1559437"/>
            <a:ext cx="1714292" cy="2259473"/>
          </a:xfrm>
          <a:prstGeom prst="rect">
            <a:avLst/>
          </a:prstGeom>
        </p:spPr>
      </p:pic>
      <p:pic>
        <p:nvPicPr>
          <p:cNvPr id="16" name="Billede 15" descr="Et billede, der indeholder indendørs, ur&#10;&#10;Automatisk genereret beskrivelse">
            <a:extLst>
              <a:ext uri="{FF2B5EF4-FFF2-40B4-BE49-F238E27FC236}">
                <a16:creationId xmlns:a16="http://schemas.microsoft.com/office/drawing/2014/main" id="{D1823C47-68E7-4842-94AF-AE06FE0D0F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9787" y="390626"/>
            <a:ext cx="1838802" cy="2588343"/>
          </a:xfrm>
          <a:prstGeom prst="rect">
            <a:avLst/>
          </a:prstGeom>
        </p:spPr>
      </p:pic>
      <p:pic>
        <p:nvPicPr>
          <p:cNvPr id="18" name="Billede 17">
            <a:extLst>
              <a:ext uri="{FF2B5EF4-FFF2-40B4-BE49-F238E27FC236}">
                <a16:creationId xmlns:a16="http://schemas.microsoft.com/office/drawing/2014/main" id="{50467516-B8C2-4138-B48B-9D1365CB11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621" y="3934417"/>
            <a:ext cx="1732280" cy="2362200"/>
          </a:xfrm>
          <a:prstGeom prst="rect">
            <a:avLst/>
          </a:prstGeom>
        </p:spPr>
      </p:pic>
    </p:spTree>
    <p:extLst>
      <p:ext uri="{BB962C8B-B14F-4D97-AF65-F5344CB8AC3E}">
        <p14:creationId xmlns:p14="http://schemas.microsoft.com/office/powerpoint/2010/main" val="126174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B98885F-5089-4DE7-B6BF-D1269D5B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239" y="628650"/>
            <a:ext cx="4827639" cy="3620729"/>
          </a:xfrm>
          <a:prstGeom prst="rect">
            <a:avLst/>
          </a:prstGeom>
        </p:spPr>
      </p:pic>
      <p:sp>
        <p:nvSpPr>
          <p:cNvPr id="2" name="Tekstfelt 1">
            <a:extLst>
              <a:ext uri="{FF2B5EF4-FFF2-40B4-BE49-F238E27FC236}">
                <a16:creationId xmlns:a16="http://schemas.microsoft.com/office/drawing/2014/main" id="{26A2D97A-704B-4D24-9506-EBC6D459853E}"/>
              </a:ext>
            </a:extLst>
          </p:cNvPr>
          <p:cNvSpPr txBox="1"/>
          <p:nvPr/>
        </p:nvSpPr>
        <p:spPr>
          <a:xfrm>
            <a:off x="280957" y="4957670"/>
            <a:ext cx="4955458" cy="923330"/>
          </a:xfrm>
          <a:prstGeom prst="rect">
            <a:avLst/>
          </a:prstGeom>
          <a:noFill/>
        </p:spPr>
        <p:txBody>
          <a:bodyPr wrap="square" rtlCol="0">
            <a:spAutoFit/>
          </a:bodyPr>
          <a:lstStyle/>
          <a:p>
            <a:r>
              <a:rPr lang="da-DK" dirty="0" err="1">
                <a:hlinkClick r:id="rId3"/>
              </a:rPr>
              <a:t>Ashish</a:t>
            </a:r>
            <a:r>
              <a:rPr lang="da-DK" dirty="0">
                <a:hlinkClick r:id="rId3"/>
              </a:rPr>
              <a:t> </a:t>
            </a:r>
            <a:r>
              <a:rPr lang="da-DK" dirty="0" err="1">
                <a:hlinkClick r:id="rId3"/>
              </a:rPr>
              <a:t>Sankrityayan</a:t>
            </a:r>
            <a:endParaRPr lang="da-DK" dirty="0"/>
          </a:p>
          <a:p>
            <a:r>
              <a:rPr lang="da-DK" dirty="0" err="1"/>
              <a:t>Druphad</a:t>
            </a:r>
            <a:r>
              <a:rPr lang="da-DK" dirty="0"/>
              <a:t> = klassisk nordindisk tempel- og hofsang</a:t>
            </a:r>
          </a:p>
          <a:p>
            <a:r>
              <a:rPr lang="da-DK" dirty="0"/>
              <a:t>Raga = Modus, skalaer og faste melodivendinger</a:t>
            </a:r>
          </a:p>
        </p:txBody>
      </p:sp>
      <p:pic>
        <p:nvPicPr>
          <p:cNvPr id="1026" name="Picture 2">
            <a:extLst>
              <a:ext uri="{FF2B5EF4-FFF2-40B4-BE49-F238E27FC236}">
                <a16:creationId xmlns:a16="http://schemas.microsoft.com/office/drawing/2014/main" id="{C54C7CD2-4CE0-4326-91A0-EC025BB0A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2878" y="1517240"/>
            <a:ext cx="2537880" cy="402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2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08B0AF08-A573-4B9E-A1E5-64893EF84CD3}"/>
              </a:ext>
            </a:extLst>
          </p:cNvPr>
          <p:cNvSpPr txBox="1"/>
          <p:nvPr/>
        </p:nvSpPr>
        <p:spPr>
          <a:xfrm>
            <a:off x="1188720" y="2171700"/>
            <a:ext cx="3280410" cy="369332"/>
          </a:xfrm>
          <a:prstGeom prst="rect">
            <a:avLst/>
          </a:prstGeom>
          <a:noFill/>
        </p:spPr>
        <p:txBody>
          <a:bodyPr wrap="square" rtlCol="0">
            <a:spAutoFit/>
          </a:bodyPr>
          <a:lstStyle/>
          <a:p>
            <a:r>
              <a:rPr lang="da-DK" dirty="0">
                <a:hlinkClick r:id="rId2" action="ppaction://hlinkfile"/>
              </a:rPr>
              <a:t>Sammensatte svingninger</a:t>
            </a:r>
            <a:endParaRPr lang="da-DK" dirty="0"/>
          </a:p>
        </p:txBody>
      </p:sp>
      <p:sp>
        <p:nvSpPr>
          <p:cNvPr id="6" name="Tekstfelt 5">
            <a:extLst>
              <a:ext uri="{FF2B5EF4-FFF2-40B4-BE49-F238E27FC236}">
                <a16:creationId xmlns:a16="http://schemas.microsoft.com/office/drawing/2014/main" id="{C5A54954-0673-4302-A991-46B3474839D6}"/>
              </a:ext>
            </a:extLst>
          </p:cNvPr>
          <p:cNvSpPr txBox="1"/>
          <p:nvPr/>
        </p:nvSpPr>
        <p:spPr>
          <a:xfrm>
            <a:off x="1188720" y="1650502"/>
            <a:ext cx="1148391" cy="369332"/>
          </a:xfrm>
          <a:prstGeom prst="rect">
            <a:avLst/>
          </a:prstGeom>
          <a:noFill/>
        </p:spPr>
        <p:txBody>
          <a:bodyPr wrap="none" rtlCol="0">
            <a:spAutoFit/>
          </a:bodyPr>
          <a:lstStyle/>
          <a:p>
            <a:r>
              <a:rPr lang="da-DK" dirty="0">
                <a:hlinkClick r:id="rId3"/>
              </a:rPr>
              <a:t>Overtoner</a:t>
            </a:r>
            <a:endParaRPr lang="da-DK" dirty="0"/>
          </a:p>
        </p:txBody>
      </p:sp>
    </p:spTree>
    <p:extLst>
      <p:ext uri="{BB962C8B-B14F-4D97-AF65-F5344CB8AC3E}">
        <p14:creationId xmlns:p14="http://schemas.microsoft.com/office/powerpoint/2010/main" val="3132725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indendørs&#10;&#10;Automatisk genereret beskrivelse">
            <a:extLst>
              <a:ext uri="{FF2B5EF4-FFF2-40B4-BE49-F238E27FC236}">
                <a16:creationId xmlns:a16="http://schemas.microsoft.com/office/drawing/2014/main" id="{64318A26-70F9-4727-8A76-BD476F2FD2E9}"/>
              </a:ext>
            </a:extLst>
          </p:cNvPr>
          <p:cNvPicPr>
            <a:picLocks noChangeAspect="1"/>
          </p:cNvPicPr>
          <p:nvPr/>
        </p:nvPicPr>
        <p:blipFill rotWithShape="1">
          <a:blip r:embed="rId2">
            <a:extLst>
              <a:ext uri="{28A0092B-C50C-407E-A947-70E740481C1C}">
                <a14:useLocalDpi xmlns:a14="http://schemas.microsoft.com/office/drawing/2010/main" val="0"/>
              </a:ext>
            </a:extLst>
          </a:blip>
          <a:srcRect l="1" r="1194" b="6913"/>
          <a:stretch/>
        </p:blipFill>
        <p:spPr>
          <a:xfrm flipH="1">
            <a:off x="702682" y="2349909"/>
            <a:ext cx="5029524" cy="3146323"/>
          </a:xfrm>
          <a:prstGeom prst="rect">
            <a:avLst/>
          </a:prstGeom>
        </p:spPr>
      </p:pic>
      <p:pic>
        <p:nvPicPr>
          <p:cNvPr id="3" name="Billede 2" descr="Et billede, der indeholder tekst&#10;&#10;Automatisk genereret beskrivelse">
            <a:extLst>
              <a:ext uri="{FF2B5EF4-FFF2-40B4-BE49-F238E27FC236}">
                <a16:creationId xmlns:a16="http://schemas.microsoft.com/office/drawing/2014/main" id="{CBF6C651-C60E-4246-9A40-FEC8DEAD2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043" y="1160207"/>
            <a:ext cx="2638099" cy="5402826"/>
          </a:xfrm>
          <a:prstGeom prst="rect">
            <a:avLst/>
          </a:prstGeom>
        </p:spPr>
      </p:pic>
      <p:sp>
        <p:nvSpPr>
          <p:cNvPr id="4" name="Tekstfelt 3">
            <a:extLst>
              <a:ext uri="{FF2B5EF4-FFF2-40B4-BE49-F238E27FC236}">
                <a16:creationId xmlns:a16="http://schemas.microsoft.com/office/drawing/2014/main" id="{AC6E4DCC-74F9-4772-839D-8FA5E3F19172}"/>
              </a:ext>
            </a:extLst>
          </p:cNvPr>
          <p:cNvSpPr txBox="1"/>
          <p:nvPr/>
        </p:nvSpPr>
        <p:spPr>
          <a:xfrm>
            <a:off x="835742" y="963561"/>
            <a:ext cx="3201454" cy="369332"/>
          </a:xfrm>
          <a:prstGeom prst="rect">
            <a:avLst/>
          </a:prstGeom>
          <a:noFill/>
        </p:spPr>
        <p:txBody>
          <a:bodyPr wrap="none" rtlCol="0">
            <a:spAutoFit/>
          </a:bodyPr>
          <a:lstStyle/>
          <a:p>
            <a:r>
              <a:rPr lang="da-DK" dirty="0">
                <a:hlinkClick r:id="rId4"/>
              </a:rPr>
              <a:t>Sang med lyreakkompagnement</a:t>
            </a:r>
            <a:endParaRPr lang="da-DK" dirty="0"/>
          </a:p>
        </p:txBody>
      </p:sp>
    </p:spTree>
    <p:extLst>
      <p:ext uri="{BB962C8B-B14F-4D97-AF65-F5344CB8AC3E}">
        <p14:creationId xmlns:p14="http://schemas.microsoft.com/office/powerpoint/2010/main" val="83839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Toumani Diabaté &amp; Sidiki Diabaté - Jarabi">
            <a:hlinkClick r:id="" action="ppaction://media"/>
            <a:extLst>
              <a:ext uri="{FF2B5EF4-FFF2-40B4-BE49-F238E27FC236}">
                <a16:creationId xmlns:a16="http://schemas.microsoft.com/office/drawing/2014/main" id="{99480310-3CE9-4323-A56C-25CDDF88EBE5}"/>
              </a:ext>
            </a:extLst>
          </p:cNvPr>
          <p:cNvPicPr>
            <a:picLocks noRot="1" noChangeAspect="1"/>
          </p:cNvPicPr>
          <p:nvPr>
            <a:videoFile r:link="rId1"/>
          </p:nvPr>
        </p:nvPicPr>
        <p:blipFill>
          <a:blip r:embed="rId3"/>
          <a:stretch>
            <a:fillRect/>
          </a:stretch>
        </p:blipFill>
        <p:spPr>
          <a:xfrm>
            <a:off x="4826000" y="2711450"/>
            <a:ext cx="2540000" cy="1435100"/>
          </a:xfrm>
          <a:prstGeom prst="rect">
            <a:avLst/>
          </a:prstGeom>
        </p:spPr>
      </p:pic>
      <p:sp>
        <p:nvSpPr>
          <p:cNvPr id="3" name="Tekstfelt 2">
            <a:extLst>
              <a:ext uri="{FF2B5EF4-FFF2-40B4-BE49-F238E27FC236}">
                <a16:creationId xmlns:a16="http://schemas.microsoft.com/office/drawing/2014/main" id="{5B691714-B2F2-4EFA-ACEE-F0A51DD43054}"/>
              </a:ext>
            </a:extLst>
          </p:cNvPr>
          <p:cNvSpPr txBox="1"/>
          <p:nvPr/>
        </p:nvSpPr>
        <p:spPr>
          <a:xfrm>
            <a:off x="3267456" y="1341120"/>
            <a:ext cx="3182112" cy="369332"/>
          </a:xfrm>
          <a:prstGeom prst="rect">
            <a:avLst/>
          </a:prstGeom>
          <a:noFill/>
        </p:spPr>
        <p:txBody>
          <a:bodyPr wrap="square" rtlCol="0">
            <a:spAutoFit/>
          </a:bodyPr>
          <a:lstStyle/>
          <a:p>
            <a:r>
              <a:rPr lang="da-DK" dirty="0"/>
              <a:t>Afrikansk lyre, Kora</a:t>
            </a:r>
          </a:p>
        </p:txBody>
      </p:sp>
    </p:spTree>
    <p:extLst>
      <p:ext uri="{BB962C8B-B14F-4D97-AF65-F5344CB8AC3E}">
        <p14:creationId xmlns:p14="http://schemas.microsoft.com/office/powerpoint/2010/main" val="15969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937CE75-665D-46C6-AA1D-A6FB20D6C886}"/>
              </a:ext>
            </a:extLst>
          </p:cNvPr>
          <p:cNvSpPr txBox="1"/>
          <p:nvPr/>
        </p:nvSpPr>
        <p:spPr>
          <a:xfrm>
            <a:off x="1591595" y="3059668"/>
            <a:ext cx="2602828" cy="369332"/>
          </a:xfrm>
          <a:prstGeom prst="rect">
            <a:avLst/>
          </a:prstGeom>
          <a:noFill/>
        </p:spPr>
        <p:txBody>
          <a:bodyPr wrap="none" rtlCol="0">
            <a:spAutoFit/>
          </a:bodyPr>
          <a:lstStyle/>
          <a:p>
            <a:r>
              <a:rPr lang="da-DK" dirty="0">
                <a:hlinkClick r:id="rId2"/>
              </a:rPr>
              <a:t>Lurblæsere på Koldinghus</a:t>
            </a:r>
            <a:endParaRPr lang="da-DK" dirty="0"/>
          </a:p>
        </p:txBody>
      </p:sp>
      <p:pic>
        <p:nvPicPr>
          <p:cNvPr id="5" name="Billede 4" descr="Et billede, der indeholder grøn&#10;&#10;Automatisk genereret beskrivelse">
            <a:extLst>
              <a:ext uri="{FF2B5EF4-FFF2-40B4-BE49-F238E27FC236}">
                <a16:creationId xmlns:a16="http://schemas.microsoft.com/office/drawing/2014/main" id="{C252032D-2BAA-481B-988F-A9B469529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247" y="1264198"/>
            <a:ext cx="3914286" cy="2742857"/>
          </a:xfrm>
          <a:prstGeom prst="rect">
            <a:avLst/>
          </a:prstGeom>
        </p:spPr>
      </p:pic>
      <p:sp>
        <p:nvSpPr>
          <p:cNvPr id="9" name="Tekstfelt 8">
            <a:extLst>
              <a:ext uri="{FF2B5EF4-FFF2-40B4-BE49-F238E27FC236}">
                <a16:creationId xmlns:a16="http://schemas.microsoft.com/office/drawing/2014/main" id="{F19C9EF6-2D66-432D-991D-765FAF771AA4}"/>
              </a:ext>
            </a:extLst>
          </p:cNvPr>
          <p:cNvSpPr txBox="1"/>
          <p:nvPr/>
        </p:nvSpPr>
        <p:spPr>
          <a:xfrm>
            <a:off x="1591595" y="2068830"/>
            <a:ext cx="2602828" cy="646331"/>
          </a:xfrm>
          <a:prstGeom prst="rect">
            <a:avLst/>
          </a:prstGeom>
          <a:noFill/>
        </p:spPr>
        <p:txBody>
          <a:bodyPr wrap="square" rtlCol="0">
            <a:spAutoFit/>
          </a:bodyPr>
          <a:lstStyle/>
          <a:p>
            <a:r>
              <a:rPr lang="da-DK" dirty="0"/>
              <a:t>Bronzelurer, </a:t>
            </a:r>
            <a:r>
              <a:rPr lang="da-DK" dirty="0" err="1"/>
              <a:t>Radbjerg</a:t>
            </a:r>
            <a:r>
              <a:rPr lang="da-DK" dirty="0"/>
              <a:t> syd for Nykøbing Falster</a:t>
            </a:r>
          </a:p>
        </p:txBody>
      </p:sp>
      <p:sp>
        <p:nvSpPr>
          <p:cNvPr id="10" name="Tekstfelt 9">
            <a:extLst>
              <a:ext uri="{FF2B5EF4-FFF2-40B4-BE49-F238E27FC236}">
                <a16:creationId xmlns:a16="http://schemas.microsoft.com/office/drawing/2014/main" id="{A2F819D9-5C19-43C9-B503-7DA18BEB8424}"/>
              </a:ext>
            </a:extLst>
          </p:cNvPr>
          <p:cNvSpPr txBox="1"/>
          <p:nvPr/>
        </p:nvSpPr>
        <p:spPr>
          <a:xfrm>
            <a:off x="1591595" y="5234940"/>
            <a:ext cx="1688815" cy="369332"/>
          </a:xfrm>
          <a:prstGeom prst="rect">
            <a:avLst/>
          </a:prstGeom>
          <a:noFill/>
        </p:spPr>
        <p:txBody>
          <a:bodyPr wrap="square" rtlCol="0">
            <a:spAutoFit/>
          </a:bodyPr>
          <a:lstStyle/>
          <a:p>
            <a:r>
              <a:rPr lang="da-DK" dirty="0" err="1">
                <a:hlinkClick r:id="rId4"/>
              </a:rPr>
              <a:t>Neverlur</a:t>
            </a:r>
            <a:endParaRPr lang="da-DK" dirty="0"/>
          </a:p>
        </p:txBody>
      </p:sp>
      <p:pic>
        <p:nvPicPr>
          <p:cNvPr id="12" name="Billede 11" descr="Et billede, der indeholder rør&#10;&#10;Automatisk genereret beskrivelse">
            <a:extLst>
              <a:ext uri="{FF2B5EF4-FFF2-40B4-BE49-F238E27FC236}">
                <a16:creationId xmlns:a16="http://schemas.microsoft.com/office/drawing/2014/main" id="{AB2AC7FD-EA45-43CD-A5B7-A4FFFEE2D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174" y="4137660"/>
            <a:ext cx="2345223" cy="1885950"/>
          </a:xfrm>
          <a:prstGeom prst="rect">
            <a:avLst/>
          </a:prstGeom>
        </p:spPr>
      </p:pic>
    </p:spTree>
    <p:extLst>
      <p:ext uri="{BB962C8B-B14F-4D97-AF65-F5344CB8AC3E}">
        <p14:creationId xmlns:p14="http://schemas.microsoft.com/office/powerpoint/2010/main" val="52247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ten&#10;&#10;Automatisk genereret beskrivelse">
            <a:extLst>
              <a:ext uri="{FF2B5EF4-FFF2-40B4-BE49-F238E27FC236}">
                <a16:creationId xmlns:a16="http://schemas.microsoft.com/office/drawing/2014/main" id="{54985010-2FBE-423D-9A9C-B47989455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136" y="246880"/>
            <a:ext cx="9186512" cy="5288288"/>
          </a:xfrm>
          <a:prstGeom prst="rect">
            <a:avLst/>
          </a:prstGeom>
        </p:spPr>
      </p:pic>
    </p:spTree>
    <p:extLst>
      <p:ext uri="{BB962C8B-B14F-4D97-AF65-F5344CB8AC3E}">
        <p14:creationId xmlns:p14="http://schemas.microsoft.com/office/powerpoint/2010/main" val="3341165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tekst, mønt, sten&#10;&#10;Automatisk genereret beskrivelse">
            <a:extLst>
              <a:ext uri="{FF2B5EF4-FFF2-40B4-BE49-F238E27FC236}">
                <a16:creationId xmlns:a16="http://schemas.microsoft.com/office/drawing/2014/main" id="{A79F4F21-3995-4A60-B49E-0A12F0C9A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541" y="1511808"/>
            <a:ext cx="9552139" cy="4076450"/>
          </a:xfrm>
          <a:prstGeom prst="rect">
            <a:avLst/>
          </a:prstGeom>
        </p:spPr>
      </p:pic>
      <p:sp>
        <p:nvSpPr>
          <p:cNvPr id="8" name="Tekstfelt 7">
            <a:extLst>
              <a:ext uri="{FF2B5EF4-FFF2-40B4-BE49-F238E27FC236}">
                <a16:creationId xmlns:a16="http://schemas.microsoft.com/office/drawing/2014/main" id="{BF075D5D-BC5F-40D3-972E-EBB37143CA1B}"/>
              </a:ext>
            </a:extLst>
          </p:cNvPr>
          <p:cNvSpPr txBox="1"/>
          <p:nvPr/>
        </p:nvSpPr>
        <p:spPr>
          <a:xfrm rot="10800000" flipV="1">
            <a:off x="1706880" y="560832"/>
            <a:ext cx="3377184" cy="369332"/>
          </a:xfrm>
          <a:prstGeom prst="rect">
            <a:avLst/>
          </a:prstGeom>
          <a:noFill/>
        </p:spPr>
        <p:txBody>
          <a:bodyPr wrap="square" rtlCol="0">
            <a:spAutoFit/>
          </a:bodyPr>
          <a:lstStyle/>
          <a:p>
            <a:r>
              <a:rPr lang="da-DK" dirty="0"/>
              <a:t>Gundestrupkarret (Syd for Nibe)</a:t>
            </a:r>
          </a:p>
        </p:txBody>
      </p:sp>
    </p:spTree>
    <p:extLst>
      <p:ext uri="{BB962C8B-B14F-4D97-AF65-F5344CB8AC3E}">
        <p14:creationId xmlns:p14="http://schemas.microsoft.com/office/powerpoint/2010/main" val="3281018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CEDB872-321A-40C3-B70B-2BDE95850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44" y="1164336"/>
            <a:ext cx="3133344" cy="2350008"/>
          </a:xfrm>
          <a:prstGeom prst="rect">
            <a:avLst/>
          </a:prstGeom>
        </p:spPr>
      </p:pic>
      <p:pic>
        <p:nvPicPr>
          <p:cNvPr id="3" name="Onlinemedier 2" title="Carnyx Players">
            <a:hlinkClick r:id="" action="ppaction://media"/>
            <a:extLst>
              <a:ext uri="{FF2B5EF4-FFF2-40B4-BE49-F238E27FC236}">
                <a16:creationId xmlns:a16="http://schemas.microsoft.com/office/drawing/2014/main" id="{D776E2C7-2160-4C9E-9327-D93518677BBC}"/>
              </a:ext>
            </a:extLst>
          </p:cNvPr>
          <p:cNvPicPr>
            <a:picLocks noRot="1" noChangeAspect="1"/>
          </p:cNvPicPr>
          <p:nvPr>
            <a:videoFile r:link="rId1"/>
          </p:nvPr>
        </p:nvPicPr>
        <p:blipFill>
          <a:blip r:embed="rId4"/>
          <a:stretch>
            <a:fillRect/>
          </a:stretch>
        </p:blipFill>
        <p:spPr>
          <a:xfrm>
            <a:off x="5692922" y="1164336"/>
            <a:ext cx="4609313" cy="2604262"/>
          </a:xfrm>
          <a:prstGeom prst="rect">
            <a:avLst/>
          </a:prstGeom>
        </p:spPr>
      </p:pic>
      <p:sp>
        <p:nvSpPr>
          <p:cNvPr id="4" name="Tekstfelt 3">
            <a:extLst>
              <a:ext uri="{FF2B5EF4-FFF2-40B4-BE49-F238E27FC236}">
                <a16:creationId xmlns:a16="http://schemas.microsoft.com/office/drawing/2014/main" id="{34E5791E-A51D-41B2-9F7C-C5A43600D042}"/>
              </a:ext>
            </a:extLst>
          </p:cNvPr>
          <p:cNvSpPr txBox="1"/>
          <p:nvPr/>
        </p:nvSpPr>
        <p:spPr>
          <a:xfrm>
            <a:off x="813949" y="4691412"/>
            <a:ext cx="3504934" cy="369332"/>
          </a:xfrm>
          <a:prstGeom prst="rect">
            <a:avLst/>
          </a:prstGeom>
          <a:noFill/>
        </p:spPr>
        <p:txBody>
          <a:bodyPr wrap="none" rtlCol="0">
            <a:spAutoFit/>
          </a:bodyPr>
          <a:lstStyle/>
          <a:p>
            <a:r>
              <a:rPr lang="da-DK" dirty="0">
                <a:hlinkClick r:id="rId5"/>
              </a:rPr>
              <a:t>Keltiske messingblæseinstrumenter</a:t>
            </a:r>
            <a:endParaRPr lang="da-DK" dirty="0"/>
          </a:p>
        </p:txBody>
      </p:sp>
    </p:spTree>
    <p:extLst>
      <p:ext uri="{BB962C8B-B14F-4D97-AF65-F5344CB8AC3E}">
        <p14:creationId xmlns:p14="http://schemas.microsoft.com/office/powerpoint/2010/main" val="208806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EA06CB1-67A3-4F26-BC60-CCC8BD6FB40F}"/>
              </a:ext>
            </a:extLst>
          </p:cNvPr>
          <p:cNvSpPr txBox="1"/>
          <p:nvPr/>
        </p:nvSpPr>
        <p:spPr>
          <a:xfrm>
            <a:off x="766916" y="1484671"/>
            <a:ext cx="2064774" cy="646331"/>
          </a:xfrm>
          <a:prstGeom prst="rect">
            <a:avLst/>
          </a:prstGeom>
          <a:noFill/>
        </p:spPr>
        <p:txBody>
          <a:bodyPr wrap="square" rtlCol="0">
            <a:spAutoFit/>
          </a:bodyPr>
          <a:lstStyle/>
          <a:p>
            <a:r>
              <a:rPr lang="da-DK" dirty="0"/>
              <a:t>Romerriget</a:t>
            </a:r>
          </a:p>
          <a:p>
            <a:r>
              <a:rPr lang="da-DK" dirty="0" err="1">
                <a:hlinkClick r:id="rId4"/>
              </a:rPr>
              <a:t>Vitruvius</a:t>
            </a:r>
            <a:r>
              <a:rPr lang="da-DK" dirty="0">
                <a:hlinkClick r:id="rId4"/>
              </a:rPr>
              <a:t>’ orgel</a:t>
            </a:r>
            <a:endParaRPr lang="da-DK" dirty="0"/>
          </a:p>
        </p:txBody>
      </p:sp>
      <p:pic>
        <p:nvPicPr>
          <p:cNvPr id="4" name="Onlinemedier 3" title="Roman water organ performance">
            <a:hlinkClick r:id="" action="ppaction://media"/>
            <a:extLst>
              <a:ext uri="{FF2B5EF4-FFF2-40B4-BE49-F238E27FC236}">
                <a16:creationId xmlns:a16="http://schemas.microsoft.com/office/drawing/2014/main" id="{C1E9BD28-F61D-4609-B46C-BB58EB9EFFE5}"/>
              </a:ext>
            </a:extLst>
          </p:cNvPr>
          <p:cNvPicPr>
            <a:picLocks noRot="1" noChangeAspect="1"/>
          </p:cNvPicPr>
          <p:nvPr>
            <a:videoFile r:link="rId1"/>
          </p:nvPr>
        </p:nvPicPr>
        <p:blipFill>
          <a:blip r:embed="rId5"/>
          <a:stretch>
            <a:fillRect/>
          </a:stretch>
        </p:blipFill>
        <p:spPr>
          <a:xfrm>
            <a:off x="3317195" y="4057650"/>
            <a:ext cx="4870956" cy="2752090"/>
          </a:xfrm>
          <a:prstGeom prst="rect">
            <a:avLst/>
          </a:prstGeom>
        </p:spPr>
      </p:pic>
      <p:pic>
        <p:nvPicPr>
          <p:cNvPr id="5" name="Onlinemedier 4" title="Instrumentos de uso militar en Roma">
            <a:hlinkClick r:id="" action="ppaction://media"/>
            <a:extLst>
              <a:ext uri="{FF2B5EF4-FFF2-40B4-BE49-F238E27FC236}">
                <a16:creationId xmlns:a16="http://schemas.microsoft.com/office/drawing/2014/main" id="{04E8954E-825D-40CD-A1FF-2FEFFA6A476B}"/>
              </a:ext>
            </a:extLst>
          </p:cNvPr>
          <p:cNvPicPr>
            <a:picLocks noRot="1" noChangeAspect="1"/>
          </p:cNvPicPr>
          <p:nvPr>
            <a:videoFile r:link="rId2"/>
          </p:nvPr>
        </p:nvPicPr>
        <p:blipFill>
          <a:blip r:embed="rId6"/>
          <a:stretch>
            <a:fillRect/>
          </a:stretch>
        </p:blipFill>
        <p:spPr>
          <a:xfrm>
            <a:off x="3459070" y="843435"/>
            <a:ext cx="4576220" cy="2585565"/>
          </a:xfrm>
          <a:prstGeom prst="rect">
            <a:avLst/>
          </a:prstGeom>
        </p:spPr>
      </p:pic>
    </p:spTree>
    <p:extLst>
      <p:ext uri="{BB962C8B-B14F-4D97-AF65-F5344CB8AC3E}">
        <p14:creationId xmlns:p14="http://schemas.microsoft.com/office/powerpoint/2010/main" val="76831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634310B-374A-4970-9526-2F8B59597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777" y="845574"/>
            <a:ext cx="3544662" cy="5383161"/>
          </a:xfrm>
          <a:prstGeom prst="rect">
            <a:avLst/>
          </a:prstGeom>
        </p:spPr>
      </p:pic>
      <p:sp>
        <p:nvSpPr>
          <p:cNvPr id="6" name="Tekstfelt 5">
            <a:extLst>
              <a:ext uri="{FF2B5EF4-FFF2-40B4-BE49-F238E27FC236}">
                <a16:creationId xmlns:a16="http://schemas.microsoft.com/office/drawing/2014/main" id="{FE8EE0F8-40D1-418C-B794-0DEBC42EA942}"/>
              </a:ext>
            </a:extLst>
          </p:cNvPr>
          <p:cNvSpPr txBox="1"/>
          <p:nvPr/>
        </p:nvSpPr>
        <p:spPr>
          <a:xfrm>
            <a:off x="1022555" y="845574"/>
            <a:ext cx="2114938" cy="369332"/>
          </a:xfrm>
          <a:prstGeom prst="rect">
            <a:avLst/>
          </a:prstGeom>
          <a:noFill/>
        </p:spPr>
        <p:txBody>
          <a:bodyPr wrap="none" rtlCol="0">
            <a:spAutoFit/>
          </a:bodyPr>
          <a:lstStyle/>
          <a:p>
            <a:r>
              <a:rPr lang="da-DK" dirty="0"/>
              <a:t>Lyren fra Sutton Hoo</a:t>
            </a:r>
          </a:p>
        </p:txBody>
      </p:sp>
      <p:pic>
        <p:nvPicPr>
          <p:cNvPr id="7" name="Billede 6" descr="Et billede, der indeholder kort&#10;&#10;Automatisk genereret beskrivelse">
            <a:extLst>
              <a:ext uri="{FF2B5EF4-FFF2-40B4-BE49-F238E27FC236}">
                <a16:creationId xmlns:a16="http://schemas.microsoft.com/office/drawing/2014/main" id="{9A2C2457-0921-42F9-A007-66839BFD4C5B}"/>
              </a:ext>
            </a:extLst>
          </p:cNvPr>
          <p:cNvPicPr>
            <a:picLocks noChangeAspect="1"/>
          </p:cNvPicPr>
          <p:nvPr/>
        </p:nvPicPr>
        <p:blipFill rotWithShape="1">
          <a:blip r:embed="rId3"/>
          <a:srcRect l="44957" t="28919" r="4353" b="18581"/>
          <a:stretch/>
        </p:blipFill>
        <p:spPr bwMode="auto">
          <a:xfrm>
            <a:off x="1022555" y="1867269"/>
            <a:ext cx="2890520" cy="1805940"/>
          </a:xfrm>
          <a:prstGeom prst="rect">
            <a:avLst/>
          </a:prstGeom>
          <a:ln>
            <a:noFill/>
          </a:ln>
          <a:extLst>
            <a:ext uri="{53640926-AAD7-44D8-BBD7-CCE9431645EC}">
              <a14:shadowObscured xmlns:a14="http://schemas.microsoft.com/office/drawing/2010/main"/>
            </a:ext>
          </a:extLst>
        </p:spPr>
      </p:pic>
      <p:pic>
        <p:nvPicPr>
          <p:cNvPr id="9" name="Billede 8" descr="Et billede, der indeholder musik, guitar&#10;&#10;Automatisk genereret beskrivelse">
            <a:extLst>
              <a:ext uri="{FF2B5EF4-FFF2-40B4-BE49-F238E27FC236}">
                <a16:creationId xmlns:a16="http://schemas.microsoft.com/office/drawing/2014/main" id="{47297210-F298-4AFF-A4F3-2309BD2E7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934" y="2560482"/>
            <a:ext cx="1950066" cy="3273325"/>
          </a:xfrm>
          <a:prstGeom prst="rect">
            <a:avLst/>
          </a:prstGeom>
        </p:spPr>
      </p:pic>
    </p:spTree>
    <p:extLst>
      <p:ext uri="{BB962C8B-B14F-4D97-AF65-F5344CB8AC3E}">
        <p14:creationId xmlns:p14="http://schemas.microsoft.com/office/powerpoint/2010/main" val="2354165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udendørs, blå&#10;&#10;Automatisk genereret beskrivelse">
            <a:extLst>
              <a:ext uri="{FF2B5EF4-FFF2-40B4-BE49-F238E27FC236}">
                <a16:creationId xmlns:a16="http://schemas.microsoft.com/office/drawing/2014/main" id="{2D102D2A-05A8-4AC6-B38E-1D66A96C4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9546" y="800113"/>
            <a:ext cx="1930442" cy="3371838"/>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21137519-BC2B-4C90-BDE8-579FB258F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945" y="717754"/>
            <a:ext cx="2400300" cy="3248025"/>
          </a:xfrm>
          <a:prstGeom prst="rect">
            <a:avLst/>
          </a:prstGeom>
        </p:spPr>
      </p:pic>
      <p:sp>
        <p:nvSpPr>
          <p:cNvPr id="11" name="Tekstfelt 10">
            <a:extLst>
              <a:ext uri="{FF2B5EF4-FFF2-40B4-BE49-F238E27FC236}">
                <a16:creationId xmlns:a16="http://schemas.microsoft.com/office/drawing/2014/main" id="{598001AC-B306-4AD7-8099-1C5A4D325558}"/>
              </a:ext>
            </a:extLst>
          </p:cNvPr>
          <p:cNvSpPr txBox="1"/>
          <p:nvPr/>
        </p:nvSpPr>
        <p:spPr>
          <a:xfrm>
            <a:off x="7472081" y="4550561"/>
            <a:ext cx="2549448" cy="369332"/>
          </a:xfrm>
          <a:prstGeom prst="rect">
            <a:avLst/>
          </a:prstGeom>
          <a:noFill/>
        </p:spPr>
        <p:txBody>
          <a:bodyPr wrap="square">
            <a:spAutoFit/>
          </a:bodyPr>
          <a:lstStyle/>
          <a:p>
            <a:r>
              <a:rPr lang="da-DK" dirty="0"/>
              <a:t>Stemmenøgle fra Tissø </a:t>
            </a:r>
          </a:p>
        </p:txBody>
      </p:sp>
      <p:sp>
        <p:nvSpPr>
          <p:cNvPr id="3" name="Tekstfelt 2">
            <a:extLst>
              <a:ext uri="{FF2B5EF4-FFF2-40B4-BE49-F238E27FC236}">
                <a16:creationId xmlns:a16="http://schemas.microsoft.com/office/drawing/2014/main" id="{86D8D4A2-6A81-4D7F-A2F2-4D46B1089FE1}"/>
              </a:ext>
            </a:extLst>
          </p:cNvPr>
          <p:cNvSpPr txBox="1"/>
          <p:nvPr/>
        </p:nvSpPr>
        <p:spPr>
          <a:xfrm>
            <a:off x="717755" y="717754"/>
            <a:ext cx="1238864" cy="369332"/>
          </a:xfrm>
          <a:prstGeom prst="rect">
            <a:avLst/>
          </a:prstGeom>
          <a:noFill/>
        </p:spPr>
        <p:txBody>
          <a:bodyPr wrap="square" rtlCol="0">
            <a:spAutoFit/>
          </a:bodyPr>
          <a:lstStyle/>
          <a:p>
            <a:r>
              <a:rPr lang="da-DK" dirty="0"/>
              <a:t>Vikingetid</a:t>
            </a:r>
          </a:p>
        </p:txBody>
      </p:sp>
      <p:sp>
        <p:nvSpPr>
          <p:cNvPr id="2" name="Tekstfelt 1">
            <a:extLst>
              <a:ext uri="{FF2B5EF4-FFF2-40B4-BE49-F238E27FC236}">
                <a16:creationId xmlns:a16="http://schemas.microsoft.com/office/drawing/2014/main" id="{CC7FD2F4-8AAD-4C75-B8E7-F1F716747BE5}"/>
              </a:ext>
            </a:extLst>
          </p:cNvPr>
          <p:cNvSpPr txBox="1"/>
          <p:nvPr/>
        </p:nvSpPr>
        <p:spPr>
          <a:xfrm>
            <a:off x="797765" y="1314450"/>
            <a:ext cx="4208575" cy="28931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i="1" dirty="0"/>
              <a:t>Aldrig hørte jeg hæsligere sang end slesvigernes, det er en brummen, som kommer fra deres struber, i lighed med </a:t>
            </a:r>
            <a:r>
              <a:rPr lang="da-DK" i="1" dirty="0" err="1"/>
              <a:t>hundegøen</a:t>
            </a:r>
            <a:r>
              <a:rPr lang="da-DK" i="1" dirty="0"/>
              <a:t>, dog endnu mere dyrisk end denne.</a:t>
            </a:r>
          </a:p>
          <a:p>
            <a:endParaRPr lang="da-DK" dirty="0"/>
          </a:p>
          <a:p>
            <a:r>
              <a:rPr lang="da-DK" sz="1400" dirty="0"/>
              <a:t>Den jødiske købmand Ibrahim Ibn Ya ’</a:t>
            </a:r>
            <a:r>
              <a:rPr lang="da-DK" sz="1400" dirty="0" err="1"/>
              <a:t>qub</a:t>
            </a:r>
            <a:r>
              <a:rPr lang="da-DK" sz="1400" dirty="0"/>
              <a:t> at </a:t>
            </a:r>
            <a:r>
              <a:rPr lang="da-DK" sz="1400" dirty="0" err="1"/>
              <a:t>Turtushi</a:t>
            </a:r>
            <a:r>
              <a:rPr lang="da-DK" sz="1400" dirty="0"/>
              <a:t> besøgte vikingernes handelsby Hedeby omkring midten af 900-tallet og var tydeligvis ikke imponeret over nordboernes sangtalenter.</a:t>
            </a:r>
          </a:p>
          <a:p>
            <a:endParaRPr lang="da-DK" dirty="0"/>
          </a:p>
        </p:txBody>
      </p:sp>
      <p:pic>
        <p:nvPicPr>
          <p:cNvPr id="1026" name="Picture 2" descr="De nordiske guder på arkæologiske genstande">
            <a:extLst>
              <a:ext uri="{FF2B5EF4-FFF2-40B4-BE49-F238E27FC236}">
                <a16:creationId xmlns:a16="http://schemas.microsoft.com/office/drawing/2014/main" id="{9D4EA508-3ACD-4E7A-8FA0-A3E54D7BE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65" y="4546282"/>
            <a:ext cx="2319227" cy="1994535"/>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descr="Et billede, der indeholder tekst, våben&#10;&#10;Automatisk genereret beskrivelse">
            <a:extLst>
              <a:ext uri="{FF2B5EF4-FFF2-40B4-BE49-F238E27FC236}">
                <a16:creationId xmlns:a16="http://schemas.microsoft.com/office/drawing/2014/main" id="{97CB988C-B8A1-4130-8700-CEAFD7563FE4}"/>
              </a:ext>
            </a:extLst>
          </p:cNvPr>
          <p:cNvPicPr>
            <a:picLocks noChangeAspect="1"/>
          </p:cNvPicPr>
          <p:nvPr/>
        </p:nvPicPr>
        <p:blipFill rotWithShape="1">
          <a:blip r:embed="rId5">
            <a:extLst>
              <a:ext uri="{28A0092B-C50C-407E-A947-70E740481C1C}">
                <a14:useLocalDpi xmlns:a14="http://schemas.microsoft.com/office/drawing/2010/main" val="0"/>
              </a:ext>
            </a:extLst>
          </a:blip>
          <a:srcRect l="21259" t="33646" r="15631" b="19167"/>
          <a:stretch/>
        </p:blipFill>
        <p:spPr>
          <a:xfrm>
            <a:off x="3512389" y="4735227"/>
            <a:ext cx="1493951" cy="1489345"/>
          </a:xfrm>
          <a:prstGeom prst="rect">
            <a:avLst/>
          </a:prstGeom>
        </p:spPr>
      </p:pic>
    </p:spTree>
    <p:extLst>
      <p:ext uri="{BB962C8B-B14F-4D97-AF65-F5344CB8AC3E}">
        <p14:creationId xmlns:p14="http://schemas.microsoft.com/office/powerpoint/2010/main" val="1180523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8F2406-35BB-4AAF-9E10-89452274B993}"/>
              </a:ext>
            </a:extLst>
          </p:cNvPr>
          <p:cNvPicPr>
            <a:picLocks noChangeAspect="1"/>
          </p:cNvPicPr>
          <p:nvPr/>
        </p:nvPicPr>
        <p:blipFill>
          <a:blip r:embed="rId3"/>
          <a:stretch>
            <a:fillRect/>
          </a:stretch>
        </p:blipFill>
        <p:spPr>
          <a:xfrm>
            <a:off x="1517978" y="3152033"/>
            <a:ext cx="7069392" cy="2980046"/>
          </a:xfrm>
          <a:prstGeom prst="rect">
            <a:avLst/>
          </a:prstGeom>
        </p:spPr>
      </p:pic>
      <p:sp>
        <p:nvSpPr>
          <p:cNvPr id="7" name="Tekstfelt 6">
            <a:extLst>
              <a:ext uri="{FF2B5EF4-FFF2-40B4-BE49-F238E27FC236}">
                <a16:creationId xmlns:a16="http://schemas.microsoft.com/office/drawing/2014/main" id="{BAFA2CA0-4278-4DF3-9DEA-08A29E55B0BD}"/>
              </a:ext>
            </a:extLst>
          </p:cNvPr>
          <p:cNvSpPr txBox="1"/>
          <p:nvPr/>
        </p:nvSpPr>
        <p:spPr>
          <a:xfrm>
            <a:off x="1279505" y="694422"/>
            <a:ext cx="6221196" cy="2308324"/>
          </a:xfrm>
          <a:prstGeom prst="rect">
            <a:avLst/>
          </a:prstGeom>
          <a:noFill/>
        </p:spPr>
        <p:txBody>
          <a:bodyPr wrap="square" rtlCol="0">
            <a:spAutoFit/>
          </a:bodyPr>
          <a:lstStyle/>
          <a:p>
            <a:r>
              <a:rPr lang="da-DK" dirty="0"/>
              <a:t>I år 2697 f.v.t. sendte den kinesiske kejser, Huang Ti den lærde Ling Lun ud for at finde de rette toner til et tonesystem.</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Ved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Yüan</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Yÿ</a:t>
            </a:r>
            <a:r>
              <a:rPr lang="da-DK" sz="1800" dirty="0">
                <a:effectLst/>
                <a:latin typeface="Calibri" panose="020F0502020204030204" pitchFamily="34" charset="0"/>
                <a:ea typeface="Calibri" panose="020F0502020204030204" pitchFamily="34" charset="0"/>
                <a:cs typeface="Times New Roman" panose="02020603050405020304" pitchFamily="18" charset="0"/>
              </a:rPr>
              <a:t>-bjergets fod i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Chieh</a:t>
            </a:r>
            <a:r>
              <a:rPr lang="da-DK" sz="1800" dirty="0">
                <a:effectLst/>
                <a:latin typeface="Calibri" panose="020F0502020204030204" pitchFamily="34" charset="0"/>
                <a:ea typeface="Calibri" panose="020F0502020204030204" pitchFamily="34" charset="0"/>
                <a:cs typeface="Times New Roman" panose="02020603050405020304" pitchFamily="18" charset="0"/>
              </a:rPr>
              <a:t>-</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Ch’i-dalen</a:t>
            </a:r>
            <a:r>
              <a:rPr lang="da-DK" sz="1800" dirty="0">
                <a:effectLst/>
                <a:latin typeface="Calibri" panose="020F0502020204030204" pitchFamily="34" charset="0"/>
                <a:ea typeface="Calibri" panose="020F0502020204030204" pitchFamily="34" charset="0"/>
                <a:cs typeface="Times New Roman" panose="02020603050405020304" pitchFamily="18" charset="0"/>
              </a:rPr>
              <a:t> skar Lin Lung bambusrør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lü</a:t>
            </a:r>
            <a:r>
              <a:rPr lang="da-DK" sz="1800" dirty="0">
                <a:effectLst/>
                <a:latin typeface="Calibri" panose="020F0502020204030204" pitchFamily="34" charset="0"/>
                <a:ea typeface="Calibri" panose="020F0502020204030204" pitchFamily="34" charset="0"/>
                <a:cs typeface="Times New Roman" panose="02020603050405020304" pitchFamily="18" charset="0"/>
              </a:rPr>
              <a:t>) ud til fløjter og stemte dem efter Phoenixfuglenes sang.</a:t>
            </a:r>
          </a:p>
          <a:p>
            <a:r>
              <a:rPr lang="da-DK" dirty="0"/>
              <a:t>’</a:t>
            </a:r>
            <a:r>
              <a:rPr lang="da-DK" dirty="0" err="1"/>
              <a:t>huang</a:t>
            </a:r>
            <a:r>
              <a:rPr lang="da-DK" dirty="0"/>
              <a:t> </a:t>
            </a:r>
            <a:r>
              <a:rPr lang="da-DK" dirty="0" err="1"/>
              <a:t>chung</a:t>
            </a:r>
            <a:r>
              <a:rPr lang="da-DK" dirty="0"/>
              <a:t>’ (den gule klokke) som ikke bare er navnet på en bambusfløjte, men hele statens grundtone og grundpille og et evigt og helligt princip for harmoni i universet.</a:t>
            </a:r>
          </a:p>
        </p:txBody>
      </p:sp>
      <p:sp>
        <p:nvSpPr>
          <p:cNvPr id="9" name="Tekstfelt 8">
            <a:extLst>
              <a:ext uri="{FF2B5EF4-FFF2-40B4-BE49-F238E27FC236}">
                <a16:creationId xmlns:a16="http://schemas.microsoft.com/office/drawing/2014/main" id="{445F64CE-6DFF-40B8-BE8F-8E739AF5904F}"/>
              </a:ext>
            </a:extLst>
          </p:cNvPr>
          <p:cNvSpPr txBox="1"/>
          <p:nvPr/>
        </p:nvSpPr>
        <p:spPr>
          <a:xfrm>
            <a:off x="4417885" y="3083648"/>
            <a:ext cx="1269578" cy="369332"/>
          </a:xfrm>
          <a:prstGeom prst="rect">
            <a:avLst/>
          </a:prstGeom>
          <a:noFill/>
        </p:spPr>
        <p:txBody>
          <a:bodyPr wrap="none" rtlCol="0">
            <a:spAutoFit/>
          </a:bodyPr>
          <a:lstStyle/>
          <a:p>
            <a:r>
              <a:rPr lang="da-DK" dirty="0">
                <a:hlinkClick r:id="rId4"/>
              </a:rPr>
              <a:t>Kvintcirklen</a:t>
            </a:r>
            <a:endParaRPr lang="da-DK" dirty="0"/>
          </a:p>
        </p:txBody>
      </p:sp>
      <p:pic>
        <p:nvPicPr>
          <p:cNvPr id="3" name="Billede 2" descr="Et billede, der indeholder metal, gear&#10;&#10;Automatisk genereret beskrivelse">
            <a:extLst>
              <a:ext uri="{FF2B5EF4-FFF2-40B4-BE49-F238E27FC236}">
                <a16:creationId xmlns:a16="http://schemas.microsoft.com/office/drawing/2014/main" id="{EC347AB9-AF2D-44A8-83CF-978531886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701" y="472243"/>
            <a:ext cx="2764502" cy="2064737"/>
          </a:xfrm>
          <a:prstGeom prst="rect">
            <a:avLst/>
          </a:prstGeom>
        </p:spPr>
      </p:pic>
    </p:spTree>
    <p:extLst>
      <p:ext uri="{BB962C8B-B14F-4D97-AF65-F5344CB8AC3E}">
        <p14:creationId xmlns:p14="http://schemas.microsoft.com/office/powerpoint/2010/main" val="345429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3AD183D-1B81-4775-A595-6623177A1924}"/>
              </a:ext>
            </a:extLst>
          </p:cNvPr>
          <p:cNvPicPr>
            <a:picLocks noChangeAspect="1"/>
          </p:cNvPicPr>
          <p:nvPr/>
        </p:nvPicPr>
        <p:blipFill rotWithShape="1">
          <a:blip r:embed="rId2">
            <a:extLst>
              <a:ext uri="{28A0092B-C50C-407E-A947-70E740481C1C}">
                <a14:useLocalDpi xmlns:a14="http://schemas.microsoft.com/office/drawing/2010/main" val="0"/>
              </a:ext>
            </a:extLst>
          </a:blip>
          <a:srcRect l="9445" t="9778" r="9388" b="7778"/>
          <a:stretch/>
        </p:blipFill>
        <p:spPr>
          <a:xfrm>
            <a:off x="3314700" y="1360170"/>
            <a:ext cx="5566410" cy="4240530"/>
          </a:xfrm>
          <a:prstGeom prst="rect">
            <a:avLst/>
          </a:prstGeom>
        </p:spPr>
      </p:pic>
    </p:spTree>
    <p:extLst>
      <p:ext uri="{BB962C8B-B14F-4D97-AF65-F5344CB8AC3E}">
        <p14:creationId xmlns:p14="http://schemas.microsoft.com/office/powerpoint/2010/main" val="2522960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r 2" title="Lithophone, special sound of Binh Phuoc (the Central Highlands of VIETNAM)">
            <a:hlinkClick r:id="" action="ppaction://media"/>
            <a:extLst>
              <a:ext uri="{FF2B5EF4-FFF2-40B4-BE49-F238E27FC236}">
                <a16:creationId xmlns:a16="http://schemas.microsoft.com/office/drawing/2014/main" id="{77AFBB49-DBE7-477A-891D-FDF838FD2490}"/>
              </a:ext>
            </a:extLst>
          </p:cNvPr>
          <p:cNvPicPr>
            <a:picLocks noRot="1" noChangeAspect="1"/>
          </p:cNvPicPr>
          <p:nvPr>
            <a:videoFile r:link="rId1"/>
          </p:nvPr>
        </p:nvPicPr>
        <p:blipFill>
          <a:blip r:embed="rId3"/>
          <a:stretch>
            <a:fillRect/>
          </a:stretch>
        </p:blipFill>
        <p:spPr>
          <a:xfrm>
            <a:off x="4826000" y="4668520"/>
            <a:ext cx="2540000" cy="1435100"/>
          </a:xfrm>
          <a:prstGeom prst="rect">
            <a:avLst/>
          </a:prstGeom>
        </p:spPr>
      </p:pic>
      <p:pic>
        <p:nvPicPr>
          <p:cNvPr id="5" name="Billede 4">
            <a:extLst>
              <a:ext uri="{FF2B5EF4-FFF2-40B4-BE49-F238E27FC236}">
                <a16:creationId xmlns:a16="http://schemas.microsoft.com/office/drawing/2014/main" id="{974F75CC-55E1-49F5-845A-7C0565F84D76}"/>
              </a:ext>
            </a:extLst>
          </p:cNvPr>
          <p:cNvPicPr>
            <a:picLocks noChangeAspect="1"/>
          </p:cNvPicPr>
          <p:nvPr/>
        </p:nvPicPr>
        <p:blipFill rotWithShape="1">
          <a:blip r:embed="rId4">
            <a:extLst>
              <a:ext uri="{28A0092B-C50C-407E-A947-70E740481C1C}">
                <a14:useLocalDpi xmlns:a14="http://schemas.microsoft.com/office/drawing/2010/main" val="0"/>
              </a:ext>
            </a:extLst>
          </a:blip>
          <a:srcRect l="12501" t="13852" r="7167" b="5481"/>
          <a:stretch/>
        </p:blipFill>
        <p:spPr>
          <a:xfrm rot="5400000">
            <a:off x="-177165" y="1274445"/>
            <a:ext cx="5509260" cy="4149090"/>
          </a:xfrm>
          <a:prstGeom prst="rect">
            <a:avLst/>
          </a:prstGeom>
        </p:spPr>
      </p:pic>
      <p:sp>
        <p:nvSpPr>
          <p:cNvPr id="6" name="Tekstfelt 5">
            <a:extLst>
              <a:ext uri="{FF2B5EF4-FFF2-40B4-BE49-F238E27FC236}">
                <a16:creationId xmlns:a16="http://schemas.microsoft.com/office/drawing/2014/main" id="{29E329A4-70C4-4564-BB49-AD2A285232E8}"/>
              </a:ext>
            </a:extLst>
          </p:cNvPr>
          <p:cNvSpPr txBox="1"/>
          <p:nvPr/>
        </p:nvSpPr>
        <p:spPr>
          <a:xfrm>
            <a:off x="5232083" y="704195"/>
            <a:ext cx="6097904" cy="923330"/>
          </a:xfrm>
          <a:prstGeom prst="rect">
            <a:avLst/>
          </a:prstGeom>
          <a:noFill/>
        </p:spPr>
        <p:txBody>
          <a:bodyPr wrap="square">
            <a:spAutoFit/>
          </a:bodyPr>
          <a:lstStyle/>
          <a:p>
            <a:r>
              <a:rPr lang="da-DK" dirty="0"/>
              <a:t>Traditionel kinesisk musikinstrumenter er opdelt i flere typer efter det materiale de er lavet af: bambus, silke, træ, metal, sten, græskar, keramik og læder.</a:t>
            </a:r>
          </a:p>
        </p:txBody>
      </p:sp>
      <p:pic>
        <p:nvPicPr>
          <p:cNvPr id="7" name="Billede 6" descr="Et billede, der indeholder indendørs, hylde, adskillige, arrangeret&#10;&#10;Automatisk genereret beskrivelse">
            <a:extLst>
              <a:ext uri="{FF2B5EF4-FFF2-40B4-BE49-F238E27FC236}">
                <a16:creationId xmlns:a16="http://schemas.microsoft.com/office/drawing/2014/main" id="{4916D499-6514-489C-AEDF-C5A30B6D0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102" y="1760855"/>
            <a:ext cx="4895885" cy="2774335"/>
          </a:xfrm>
          <a:prstGeom prst="rect">
            <a:avLst/>
          </a:prstGeom>
        </p:spPr>
      </p:pic>
    </p:spTree>
    <p:extLst>
      <p:ext uri="{BB962C8B-B14F-4D97-AF65-F5344CB8AC3E}">
        <p14:creationId xmlns:p14="http://schemas.microsoft.com/office/powerpoint/2010/main" val="33469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FD781CD6-2525-493E-8652-6FB43BCB194D}"/>
              </a:ext>
            </a:extLst>
          </p:cNvPr>
          <p:cNvSpPr txBox="1"/>
          <p:nvPr/>
        </p:nvSpPr>
        <p:spPr>
          <a:xfrm>
            <a:off x="749787" y="804034"/>
            <a:ext cx="1828476" cy="923330"/>
          </a:xfrm>
          <a:prstGeom prst="rect">
            <a:avLst/>
          </a:prstGeom>
          <a:noFill/>
        </p:spPr>
        <p:txBody>
          <a:bodyPr wrap="square" rtlCol="0">
            <a:spAutoFit/>
          </a:bodyPr>
          <a:lstStyle/>
          <a:p>
            <a:r>
              <a:rPr lang="da-DK" dirty="0" err="1"/>
              <a:t>Sheng</a:t>
            </a:r>
            <a:r>
              <a:rPr lang="da-DK" dirty="0"/>
              <a:t> mundorgel</a:t>
            </a:r>
          </a:p>
          <a:p>
            <a:r>
              <a:rPr lang="da-DK" dirty="0">
                <a:hlinkClick r:id="rId3"/>
              </a:rPr>
              <a:t>Historie</a:t>
            </a:r>
            <a:endParaRPr lang="da-DK" dirty="0"/>
          </a:p>
          <a:p>
            <a:r>
              <a:rPr lang="da-DK" dirty="0">
                <a:hlinkClick r:id="rId4"/>
              </a:rPr>
              <a:t>Med </a:t>
            </a:r>
            <a:r>
              <a:rPr lang="da-DK" dirty="0" err="1">
                <a:hlinkClick r:id="rId4"/>
              </a:rPr>
              <a:t>pipa</a:t>
            </a:r>
            <a:endParaRPr lang="da-DK" dirty="0"/>
          </a:p>
        </p:txBody>
      </p:sp>
      <p:pic>
        <p:nvPicPr>
          <p:cNvPr id="3" name="Onlinemedier 2" title="Sheng 笙- free-reed mouth organ">
            <a:hlinkClick r:id="" action="ppaction://media"/>
            <a:extLst>
              <a:ext uri="{FF2B5EF4-FFF2-40B4-BE49-F238E27FC236}">
                <a16:creationId xmlns:a16="http://schemas.microsoft.com/office/drawing/2014/main" id="{D9643A73-E711-4981-B1AE-FC153681C558}"/>
              </a:ext>
            </a:extLst>
          </p:cNvPr>
          <p:cNvPicPr>
            <a:picLocks noRot="1" noChangeAspect="1"/>
          </p:cNvPicPr>
          <p:nvPr>
            <a:videoFile r:link="rId1"/>
          </p:nvPr>
        </p:nvPicPr>
        <p:blipFill>
          <a:blip r:embed="rId5"/>
          <a:stretch>
            <a:fillRect/>
          </a:stretch>
        </p:blipFill>
        <p:spPr>
          <a:xfrm>
            <a:off x="2926080" y="712594"/>
            <a:ext cx="7837170" cy="4428001"/>
          </a:xfrm>
          <a:prstGeom prst="rect">
            <a:avLst/>
          </a:prstGeom>
        </p:spPr>
      </p:pic>
    </p:spTree>
    <p:extLst>
      <p:ext uri="{BB962C8B-B14F-4D97-AF65-F5344CB8AC3E}">
        <p14:creationId xmlns:p14="http://schemas.microsoft.com/office/powerpoint/2010/main" val="396625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3" title="鳳凰展翅-楊心瑜(笙獨奏)-Sheng solo">
            <a:hlinkClick r:id="" action="ppaction://media"/>
            <a:extLst>
              <a:ext uri="{FF2B5EF4-FFF2-40B4-BE49-F238E27FC236}">
                <a16:creationId xmlns:a16="http://schemas.microsoft.com/office/drawing/2014/main" id="{060B42C1-BD51-4D7A-A67B-5ED2D774407F}"/>
              </a:ext>
            </a:extLst>
          </p:cNvPr>
          <p:cNvPicPr>
            <a:picLocks noRot="1" noChangeAspect="1"/>
          </p:cNvPicPr>
          <p:nvPr>
            <a:videoFile r:link="rId1"/>
          </p:nvPr>
        </p:nvPicPr>
        <p:blipFill>
          <a:blip r:embed="rId3"/>
          <a:stretch>
            <a:fillRect/>
          </a:stretch>
        </p:blipFill>
        <p:spPr>
          <a:xfrm>
            <a:off x="609600" y="1098232"/>
            <a:ext cx="7059930" cy="5294948"/>
          </a:xfrm>
          <a:prstGeom prst="rect">
            <a:avLst/>
          </a:prstGeom>
        </p:spPr>
      </p:pic>
      <p:sp>
        <p:nvSpPr>
          <p:cNvPr id="3" name="Tekstfelt 2">
            <a:extLst>
              <a:ext uri="{FF2B5EF4-FFF2-40B4-BE49-F238E27FC236}">
                <a16:creationId xmlns:a16="http://schemas.microsoft.com/office/drawing/2014/main" id="{5F09F399-9F80-4FFA-BAD6-A025AB5D7490}"/>
              </a:ext>
            </a:extLst>
          </p:cNvPr>
          <p:cNvSpPr txBox="1"/>
          <p:nvPr/>
        </p:nvSpPr>
        <p:spPr>
          <a:xfrm>
            <a:off x="8195310" y="1017270"/>
            <a:ext cx="982980" cy="369332"/>
          </a:xfrm>
          <a:prstGeom prst="rect">
            <a:avLst/>
          </a:prstGeom>
          <a:noFill/>
        </p:spPr>
        <p:txBody>
          <a:bodyPr wrap="square" rtlCol="0">
            <a:spAutoFit/>
          </a:bodyPr>
          <a:lstStyle/>
          <a:p>
            <a:r>
              <a:rPr lang="da-DK" dirty="0" err="1">
                <a:hlinkClick r:id="rId4"/>
              </a:rPr>
              <a:t>Pipa</a:t>
            </a:r>
            <a:endParaRPr lang="da-DK" dirty="0"/>
          </a:p>
        </p:txBody>
      </p:sp>
      <p:pic>
        <p:nvPicPr>
          <p:cNvPr id="1026" name="Picture 2" descr="Se kildebilledet">
            <a:extLst>
              <a:ext uri="{FF2B5EF4-FFF2-40B4-BE49-F238E27FC236}">
                <a16:creationId xmlns:a16="http://schemas.microsoft.com/office/drawing/2014/main" id="{96B3C337-8618-4DF1-89DE-BC3B558CA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875" y="1752600"/>
            <a:ext cx="2932589" cy="464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9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5DF8591-0DA5-4ACA-B77F-DA82C039D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082" y="702469"/>
            <a:ext cx="1765578" cy="5453062"/>
          </a:xfrm>
          <a:prstGeom prst="rect">
            <a:avLst/>
          </a:prstGeom>
        </p:spPr>
      </p:pic>
      <p:sp>
        <p:nvSpPr>
          <p:cNvPr id="4" name="Tekstfelt 3">
            <a:extLst>
              <a:ext uri="{FF2B5EF4-FFF2-40B4-BE49-F238E27FC236}">
                <a16:creationId xmlns:a16="http://schemas.microsoft.com/office/drawing/2014/main" id="{7ECFA026-4E6E-47CB-9898-CA8F3C6E3A0C}"/>
              </a:ext>
            </a:extLst>
          </p:cNvPr>
          <p:cNvSpPr txBox="1"/>
          <p:nvPr/>
        </p:nvSpPr>
        <p:spPr>
          <a:xfrm>
            <a:off x="971550" y="891540"/>
            <a:ext cx="1074420" cy="461665"/>
          </a:xfrm>
          <a:prstGeom prst="rect">
            <a:avLst/>
          </a:prstGeom>
          <a:noFill/>
        </p:spPr>
        <p:txBody>
          <a:bodyPr wrap="square" rtlCol="0">
            <a:spAutoFit/>
          </a:bodyPr>
          <a:lstStyle/>
          <a:p>
            <a:r>
              <a:rPr lang="da-DK" sz="2400" dirty="0" err="1"/>
              <a:t>Erhu</a:t>
            </a:r>
            <a:endParaRPr lang="da-DK" sz="2400" dirty="0"/>
          </a:p>
        </p:txBody>
      </p:sp>
      <p:pic>
        <p:nvPicPr>
          <p:cNvPr id="6" name="Billede 5" descr="Et billede, der indeholder indendørs&#10;&#10;Automatisk genereret beskrivelse">
            <a:extLst>
              <a:ext uri="{FF2B5EF4-FFF2-40B4-BE49-F238E27FC236}">
                <a16:creationId xmlns:a16="http://schemas.microsoft.com/office/drawing/2014/main" id="{B22A5264-7DB3-4043-B2C7-5E1F45917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117" y="702469"/>
            <a:ext cx="2087766" cy="1960773"/>
          </a:xfrm>
          <a:prstGeom prst="rect">
            <a:avLst/>
          </a:prstGeom>
        </p:spPr>
      </p:pic>
      <p:pic>
        <p:nvPicPr>
          <p:cNvPr id="8" name="Onlinemedier 7" title="The Erhu">
            <a:hlinkClick r:id="" action="ppaction://media"/>
            <a:extLst>
              <a:ext uri="{FF2B5EF4-FFF2-40B4-BE49-F238E27FC236}">
                <a16:creationId xmlns:a16="http://schemas.microsoft.com/office/drawing/2014/main" id="{868C6A8E-BE24-4DB9-8246-6A32D3D35F37}"/>
              </a:ext>
            </a:extLst>
          </p:cNvPr>
          <p:cNvPicPr>
            <a:picLocks noRot="1" noChangeAspect="1"/>
          </p:cNvPicPr>
          <p:nvPr>
            <a:videoFile r:link="rId1"/>
          </p:nvPr>
        </p:nvPicPr>
        <p:blipFill>
          <a:blip r:embed="rId5"/>
          <a:stretch>
            <a:fillRect/>
          </a:stretch>
        </p:blipFill>
        <p:spPr>
          <a:xfrm>
            <a:off x="1508760" y="3568700"/>
            <a:ext cx="2868177" cy="1620520"/>
          </a:xfrm>
          <a:prstGeom prst="rect">
            <a:avLst/>
          </a:prstGeom>
        </p:spPr>
      </p:pic>
    </p:spTree>
    <p:extLst>
      <p:ext uri="{BB962C8B-B14F-4D97-AF65-F5344CB8AC3E}">
        <p14:creationId xmlns:p14="http://schemas.microsoft.com/office/powerpoint/2010/main" val="428967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AF5DCBC-564E-4A51-8097-941065AE2D0F}"/>
              </a:ext>
            </a:extLst>
          </p:cNvPr>
          <p:cNvSpPr txBox="1"/>
          <p:nvPr/>
        </p:nvSpPr>
        <p:spPr>
          <a:xfrm>
            <a:off x="749787" y="1727364"/>
            <a:ext cx="1954530" cy="369332"/>
          </a:xfrm>
          <a:prstGeom prst="rect">
            <a:avLst/>
          </a:prstGeom>
          <a:noFill/>
        </p:spPr>
        <p:txBody>
          <a:bodyPr wrap="square" rtlCol="0">
            <a:spAutoFit/>
          </a:bodyPr>
          <a:lstStyle/>
          <a:p>
            <a:r>
              <a:rPr lang="da-DK" dirty="0"/>
              <a:t>Japan: </a:t>
            </a:r>
            <a:r>
              <a:rPr lang="da-DK" dirty="0">
                <a:hlinkClick r:id="rId3"/>
              </a:rPr>
              <a:t>Sakura</a:t>
            </a:r>
            <a:endParaRPr lang="da-DK" dirty="0"/>
          </a:p>
        </p:txBody>
      </p:sp>
      <p:pic>
        <p:nvPicPr>
          <p:cNvPr id="5" name="Billede 4">
            <a:extLst>
              <a:ext uri="{FF2B5EF4-FFF2-40B4-BE49-F238E27FC236}">
                <a16:creationId xmlns:a16="http://schemas.microsoft.com/office/drawing/2014/main" id="{88D737FF-AAA8-4AE5-8A1D-5D9E8A1342C9}"/>
              </a:ext>
            </a:extLst>
          </p:cNvPr>
          <p:cNvPicPr>
            <a:picLocks noChangeAspect="1"/>
          </p:cNvPicPr>
          <p:nvPr/>
        </p:nvPicPr>
        <p:blipFill>
          <a:blip r:embed="rId4"/>
          <a:stretch>
            <a:fillRect/>
          </a:stretch>
        </p:blipFill>
        <p:spPr>
          <a:xfrm>
            <a:off x="2578262" y="700902"/>
            <a:ext cx="8505683" cy="1126153"/>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8F7E4B78-B4D8-4A7C-98F1-62A036426577}"/>
              </a:ext>
            </a:extLst>
          </p:cNvPr>
          <p:cNvPicPr>
            <a:picLocks/>
          </p:cNvPicPr>
          <p:nvPr/>
        </p:nvPicPr>
        <p:blipFill rotWithShape="1">
          <a:blip r:embed="rId5" cstate="print">
            <a:extLst>
              <a:ext uri="{28A0092B-C50C-407E-A947-70E740481C1C}">
                <a14:useLocalDpi xmlns:a14="http://schemas.microsoft.com/office/drawing/2010/main" val="0"/>
              </a:ext>
            </a:extLst>
          </a:blip>
          <a:srcRect l="12966" t="62917" r="15043"/>
          <a:stretch/>
        </p:blipFill>
        <p:spPr bwMode="auto">
          <a:xfrm rot="60000" flipH="1" flipV="1">
            <a:off x="830742" y="2680999"/>
            <a:ext cx="3495040" cy="2541270"/>
          </a:xfrm>
          <a:prstGeom prst="rect">
            <a:avLst/>
          </a:prstGeom>
          <a:ln>
            <a:noFill/>
          </a:ln>
          <a:extLst>
            <a:ext uri="{53640926-AAD7-44D8-BBD7-CCE9431645EC}">
              <a14:shadowObscured xmlns:a14="http://schemas.microsoft.com/office/drawing/2010/main"/>
            </a:ext>
          </a:extLst>
        </p:spPr>
      </p:pic>
      <p:pic>
        <p:nvPicPr>
          <p:cNvPr id="4" name="Billede 3" descr="Et billede, der indeholder indendørs, gulv&#10;&#10;Automatisk genereret beskrivelse">
            <a:extLst>
              <a:ext uri="{FF2B5EF4-FFF2-40B4-BE49-F238E27FC236}">
                <a16:creationId xmlns:a16="http://schemas.microsoft.com/office/drawing/2014/main" id="{6933D390-DD37-432D-A44D-6FE094A72F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7690" y="2680824"/>
            <a:ext cx="3429000" cy="2571750"/>
          </a:xfrm>
          <a:prstGeom prst="rect">
            <a:avLst/>
          </a:prstGeom>
        </p:spPr>
      </p:pic>
      <p:pic>
        <p:nvPicPr>
          <p:cNvPr id="7" name="Onlinemedier 1" title="Sakura Sakura - Cherry Blossoms - Japanese Folk Music">
            <a:hlinkClick r:id="" action="ppaction://media"/>
            <a:extLst>
              <a:ext uri="{FF2B5EF4-FFF2-40B4-BE49-F238E27FC236}">
                <a16:creationId xmlns:a16="http://schemas.microsoft.com/office/drawing/2014/main" id="{FD88A4BA-D020-4895-A3DF-D34CCA9B6576}"/>
              </a:ext>
            </a:extLst>
          </p:cNvPr>
          <p:cNvPicPr>
            <a:picLocks noRot="1" noChangeAspect="1"/>
          </p:cNvPicPr>
          <p:nvPr>
            <a:videoFile r:link="rId1"/>
          </p:nvPr>
        </p:nvPicPr>
        <p:blipFill>
          <a:blip r:embed="rId7"/>
          <a:stretch>
            <a:fillRect/>
          </a:stretch>
        </p:blipFill>
        <p:spPr>
          <a:xfrm>
            <a:off x="4826000" y="3249149"/>
            <a:ext cx="2540000" cy="1435100"/>
          </a:xfrm>
          <a:prstGeom prst="rect">
            <a:avLst/>
          </a:prstGeom>
        </p:spPr>
      </p:pic>
    </p:spTree>
    <p:extLst>
      <p:ext uri="{BB962C8B-B14F-4D97-AF65-F5344CB8AC3E}">
        <p14:creationId xmlns:p14="http://schemas.microsoft.com/office/powerpoint/2010/main" val="14923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733</Words>
  <Application>Microsoft Office PowerPoint</Application>
  <PresentationFormat>Widescreen</PresentationFormat>
  <Paragraphs>90</Paragraphs>
  <Slides>28</Slides>
  <Notes>4</Notes>
  <HiddenSlides>0</HiddenSlides>
  <MMClips>13</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28</vt:i4>
      </vt:variant>
    </vt:vector>
  </HeadingPairs>
  <TitlesOfParts>
    <vt:vector size="32"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Kåre Duhn</dc:creator>
  <cp:lastModifiedBy>Kåre Duhn</cp:lastModifiedBy>
  <cp:revision>31</cp:revision>
  <dcterms:created xsi:type="dcterms:W3CDTF">2022-02-14T08:32:45Z</dcterms:created>
  <dcterms:modified xsi:type="dcterms:W3CDTF">2022-03-09T18:21:14Z</dcterms:modified>
</cp:coreProperties>
</file>