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5" r:id="rId3"/>
    <p:sldId id="290" r:id="rId4"/>
    <p:sldId id="286" r:id="rId5"/>
    <p:sldId id="291" r:id="rId6"/>
    <p:sldId id="295" r:id="rId7"/>
    <p:sldId id="297" r:id="rId8"/>
    <p:sldId id="299" r:id="rId9"/>
    <p:sldId id="294" r:id="rId10"/>
    <p:sldId id="293" r:id="rId11"/>
    <p:sldId id="307" r:id="rId12"/>
    <p:sldId id="298" r:id="rId13"/>
    <p:sldId id="308" r:id="rId14"/>
    <p:sldId id="306" r:id="rId15"/>
    <p:sldId id="304" r:id="rId16"/>
    <p:sldId id="309" r:id="rId17"/>
    <p:sldId id="305" r:id="rId18"/>
    <p:sldId id="300" r:id="rId19"/>
    <p:sldId id="296" r:id="rId20"/>
    <p:sldId id="287" r:id="rId21"/>
    <p:sldId id="288" r:id="rId22"/>
    <p:sldId id="310" r:id="rId23"/>
    <p:sldId id="301" r:id="rId24"/>
    <p:sldId id="257" r:id="rId25"/>
    <p:sldId id="289" r:id="rId26"/>
    <p:sldId id="302" r:id="rId27"/>
    <p:sldId id="303" r:id="rId28"/>
    <p:sldId id="292" r:id="rId2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F7727-448D-44A8-BCAD-8E297B6C5573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B00A-9E61-437C-9367-247EA8BE59C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337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64330"/>
          </a:xfrm>
        </p:spPr>
        <p:txBody>
          <a:bodyPr/>
          <a:lstStyle/>
          <a:p>
            <a:r>
              <a:rPr lang="en-US" dirty="0" err="1"/>
              <a:t>Født</a:t>
            </a:r>
            <a:r>
              <a:rPr lang="en-US" dirty="0"/>
              <a:t> </a:t>
            </a:r>
            <a:r>
              <a:rPr lang="en-US" dirty="0" err="1"/>
              <a:t>mellem</a:t>
            </a:r>
            <a:r>
              <a:rPr lang="en-US" dirty="0"/>
              <a:t> 805 </a:t>
            </a:r>
            <a:r>
              <a:rPr lang="en-US" dirty="0" err="1"/>
              <a:t>og</a:t>
            </a:r>
            <a:r>
              <a:rPr lang="en-US" dirty="0"/>
              <a:t> 810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Konstantinopolitanerinde</a:t>
            </a:r>
            <a:r>
              <a:rPr lang="en-US" dirty="0"/>
              <a:t> rig </a:t>
            </a:r>
            <a:r>
              <a:rPr lang="en-US" dirty="0" err="1"/>
              <a:t>familie</a:t>
            </a:r>
            <a:r>
              <a:rPr lang="en-US" dirty="0"/>
              <a:t>. </a:t>
            </a:r>
            <a:r>
              <a:rPr lang="en-US" dirty="0" err="1"/>
              <a:t>smuk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intelligent. Three Byzantine chroniclers: </a:t>
            </a:r>
            <a:r>
              <a:rPr lang="en-US" dirty="0" err="1"/>
              <a:t>Deltog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"bride show" (the means by which Byzantine princes/emperors sometimes chose a bride, by giving a golden apple to his choice) organized for the young bachelor </a:t>
            </a:r>
            <a:r>
              <a:rPr lang="en-US" dirty="0" err="1"/>
              <a:t>Theophilos</a:t>
            </a:r>
            <a:r>
              <a:rPr lang="en-US" dirty="0"/>
              <a:t> by his stepmother, the Empress Dowager Euphrosyne. Smitten by </a:t>
            </a:r>
            <a:r>
              <a:rPr lang="en-US" dirty="0" err="1"/>
              <a:t>Kassia's</a:t>
            </a:r>
            <a:r>
              <a:rPr lang="en-US" dirty="0"/>
              <a:t> beauty, the young emperor approached her and said: "Through a woman [came forth] the baser [things]," referring to the sin and suffering coming as a result of Eve's transgression. </a:t>
            </a:r>
            <a:r>
              <a:rPr lang="en-US" dirty="0" err="1"/>
              <a:t>Kassia</a:t>
            </a:r>
            <a:r>
              <a:rPr lang="en-US" dirty="0"/>
              <a:t> promptly responded, "And through a woman [came forth] the better [things]," referring to the hope of salvation resulting from the Incarnation of Christ through the Virgin Mary. According to tradition, the verbatim dialogue was:</a:t>
            </a:r>
          </a:p>
          <a:p>
            <a:r>
              <a:rPr lang="en-US" dirty="0"/>
              <a:t>    "-</a:t>
            </a:r>
            <a:r>
              <a:rPr lang="en-US" dirty="0" err="1"/>
              <a:t>Ἐκ</a:t>
            </a:r>
            <a:r>
              <a:rPr lang="en-US" dirty="0"/>
              <a:t> </a:t>
            </a:r>
            <a:r>
              <a:rPr lang="en-US" dirty="0" err="1"/>
              <a:t>γυν</a:t>
            </a:r>
            <a:r>
              <a:rPr lang="en-US" dirty="0"/>
              <a:t>αικὸς τὰ χείρω." Medieval Greek: [ek ʝyne'kos ta 'çiro]</a:t>
            </a:r>
          </a:p>
          <a:p>
            <a:r>
              <a:rPr lang="en-US" dirty="0"/>
              <a:t>    "-Kαὶ </a:t>
            </a:r>
            <a:r>
              <a:rPr lang="en-US" dirty="0" err="1"/>
              <a:t>ἐκ</a:t>
            </a:r>
            <a:r>
              <a:rPr lang="en-US" dirty="0"/>
              <a:t> </a:t>
            </a:r>
            <a:r>
              <a:rPr lang="en-US" dirty="0" err="1"/>
              <a:t>γυν</a:t>
            </a:r>
            <a:r>
              <a:rPr lang="en-US" dirty="0"/>
              <a:t>αικὸς τὰ κρείττω." Medieval Greek: [c(e) ek ʝyneˈkos ta ˈkrito]</a:t>
            </a:r>
          </a:p>
          <a:p>
            <a:r>
              <a:rPr lang="en-US" dirty="0"/>
              <a:t>His pride wounded by </a:t>
            </a:r>
            <a:r>
              <a:rPr lang="en-US" dirty="0" err="1"/>
              <a:t>Kassia's</a:t>
            </a:r>
            <a:r>
              <a:rPr lang="en-US" dirty="0"/>
              <a:t> terse rebuttal, </a:t>
            </a:r>
            <a:r>
              <a:rPr lang="en-US" dirty="0" err="1"/>
              <a:t>Theophilos</a:t>
            </a:r>
            <a:r>
              <a:rPr lang="en-US" dirty="0"/>
              <a:t> rejected her and chose Theodora as his wife.</a:t>
            </a:r>
          </a:p>
          <a:p>
            <a:r>
              <a:rPr lang="en-US" dirty="0"/>
              <a:t> 843 However, since the monastic life was a common vocation in her day, religious zeal is as likely a motive as either depression or aspiration for artistic renown.[9]</a:t>
            </a:r>
          </a:p>
          <a:p>
            <a:r>
              <a:rPr lang="en-US" dirty="0" err="1"/>
              <a:t>Kejser</a:t>
            </a:r>
            <a:r>
              <a:rPr lang="en-US" dirty="0"/>
              <a:t> </a:t>
            </a:r>
            <a:r>
              <a:rPr lang="en-US" dirty="0" err="1"/>
              <a:t>Theophilos</a:t>
            </a:r>
            <a:r>
              <a:rPr lang="en-US" dirty="0"/>
              <a:t> was a fierce iconoclast, </a:t>
            </a:r>
          </a:p>
          <a:p>
            <a:r>
              <a:rPr lang="en-US" dirty="0"/>
              <a:t>After the death of </a:t>
            </a:r>
            <a:r>
              <a:rPr lang="en-US" dirty="0" err="1"/>
              <a:t>Theophilos</a:t>
            </a:r>
            <a:r>
              <a:rPr lang="en-US" dirty="0"/>
              <a:t> in 842 his young son Michael III became Eastern Roman Emperor, with Empress Theodora acting as Regent. Together they ended the second iconoclastic period (814-842); peace was restored to the empire.[citation needed]</a:t>
            </a:r>
          </a:p>
          <a:p>
            <a:r>
              <a:rPr lang="en-US" dirty="0" err="1"/>
              <a:t>Kassia</a:t>
            </a:r>
            <a:r>
              <a:rPr lang="en-US" dirty="0"/>
              <a:t> traveled to Italy briefly, but eventually settled on the Greek Island of </a:t>
            </a:r>
            <a:r>
              <a:rPr lang="en-US" dirty="0" err="1"/>
              <a:t>Kasos</a:t>
            </a:r>
            <a:r>
              <a:rPr lang="en-US" dirty="0"/>
              <a:t> where she died sometime between 867 and 890 CE. In the city of Panaghia, there is a church where </a:t>
            </a:r>
            <a:r>
              <a:rPr lang="en-US" dirty="0" err="1"/>
              <a:t>Kassia's</a:t>
            </a:r>
            <a:r>
              <a:rPr lang="en-US" dirty="0"/>
              <a:t> tomb/reliquary may be found [10]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8E39-58D4-40D7-AC3D-8A33ADB03A29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6829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843A36-592D-4133-AE33-F74E4C9C3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1CCE37D-83D0-4BDF-B4E5-49C2A7134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A1B860A-F599-4C15-879A-B9E0A1BAA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8C505F0-2F0F-4CEC-9719-62DFB69C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BED06F-071F-44BF-95B5-F64E864D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176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18468-95CE-400B-A388-58C3606FF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2E589AE-7A60-47F3-B39B-34CE2A1CF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EC4AB9A-A2E1-4CEB-9A97-D5015554E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13C0DC4-D287-4AD5-B272-6ECD62F8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C2BD4B3-D834-40C9-9C76-5AEC4D12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0080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7E21C1E-5077-444F-A331-E6F1C9B15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66FF45E-3863-4CE4-B45B-A4CC23F09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838684C-01E7-4DFA-A5FF-DDE68760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AC05A4F-FFB7-4F62-896F-9E3B8DF7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02E9D0-DEA3-4D10-88A8-4FAC91B1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993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567031-026B-4765-9D32-5B86CF4C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76F907-3417-45C5-BD04-8F95195E7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B96650-BD0F-4922-AB51-71A3505A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543BD2F-EEF5-4B85-AF2D-EEA3920D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A47C4BA-3974-4A9F-A8D1-E9E51335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377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0A553-3703-46A1-B187-C20DCCE1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0582DAC-A9D1-4772-B014-C014EA1FB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060482F-0A4A-4D79-A7A8-038806BCD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A61D44-C59E-4B55-9C47-94DCB59CF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6339B87-63BE-45E6-BC02-399670AC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473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6D64D-ED4A-4F0D-B1FE-349536CB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9B6C94-3CC3-4911-807C-23B552020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073D61D-0AD2-430B-BA40-4183C3B45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6AA30A4-56B7-4B1D-B345-331FE2209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CA5800A-8A7C-4C6D-9299-370623A3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7C603E8-8E3B-44DC-8E10-E7E4E925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293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C46F12-42E4-48A5-B382-768254FF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03D9875-A581-4571-B5ED-3673A3CF1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2074887-B4B5-4712-A882-4AEB2AFB3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CAC4271-491B-48CC-8D62-74341D1E4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8E605C1-EED9-42A3-B399-6EF727CF9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9FEB1A0-ECF6-47D8-9E07-D2CE86DF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30CB8AF-09E0-45DA-A35D-D66C68F6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DCC7BAC-ACB4-4973-8EFE-513971DD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040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66564-7250-45FF-BB3D-FC1183E16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865A5CE-E4CF-444F-8B9C-5B7A780F1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6B556-B4E1-469A-8FB5-EC001A21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B9F5EDE-00B5-4577-BBF1-14EA51EEA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804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D764452-7F74-400E-A5E4-BC0AC6AC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DF7C966-D1A8-4B9E-A18E-B49E0671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96E97A-AF6B-4698-B337-54125E9C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40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CFAA8E-15C6-4083-A45B-77A5E7B4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319B9C9-A98B-4B41-94A1-49D93804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B52A16D-5E6C-41CE-9247-27B30B78A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80FB52C-DEBA-460C-9608-2C4D1FBC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97EA981-A82E-481D-995F-102EB7F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14AFE2A-BCF6-4159-90EF-281C263C3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939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0D58E-2324-45F3-BE80-816FBF99F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47C12E3-CE43-4354-B808-18E99880A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69C742-35CE-4305-8125-D46C1BA88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4788024-B78F-4116-A4EF-AEDB8468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947C3B9-CADD-4DC0-B7DC-0D62DFEF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15C38D7-1254-46D7-839C-32A28CC2C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196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BD1832F-6891-472F-8E00-5487301F5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5DA242-6C4D-4332-96D3-5EC85DAA8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811A14-B88A-4434-A190-DE2E87A16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163DF-E21D-437A-A9BA-802745F7306D}" type="datetimeFigureOut">
              <a:rPr lang="da-DK" smtClean="0"/>
              <a:t>15-03-2022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CA718D-DCDD-4E15-8707-56B8D0584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936BA65-D59B-4399-AFD3-3622307A5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FD084-1F9E-4E52-B8F7-242F5E0C97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782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J6YiZE2ZQg?feature=oembed" TargetMode="Externa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a.wikipedia.org/wiki/1033" TargetMode="External"/><Relationship Id="rId2" Type="http://schemas.openxmlformats.org/officeDocument/2006/relationships/hyperlink" Target="https://da.wikipedia.org/wiki/99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Bruger\Documents\Scannede%20noder\Hildegard%20af%20Bingen%203%20antifoner.pdf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pen.spotify.com/track/1WpOBlxvjUNkexLmYXJ6yI?si=9fa638d43764485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ngCRm7uLirA?feature=oembed" TargetMode="External"/><Relationship Id="rId1" Type="http://schemas.openxmlformats.org/officeDocument/2006/relationships/video" Target="https://www.youtube.com/embed/EMyWnCf2Anc?start=50&amp;feature=oembed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CtD5RxHz5k?feature=oembed" TargetMode="Externa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q_RJxU-5pI?feature=oembed" TargetMode="Externa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t5P2kyBdT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s://www.youtube.com/watch?v=ioWWIiG_sH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enstoredanske.lex.dk/Sk%C3%A5nske_Lov" TargetMode="Externa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video" Target="https://www.youtube.com/embed/SC5lyN4kAcY?feature=oembed" TargetMode="External"/><Relationship Id="rId7" Type="http://schemas.openxmlformats.org/officeDocument/2006/relationships/image" Target="../media/image41.jpeg"/><Relationship Id="rId2" Type="http://schemas.openxmlformats.org/officeDocument/2006/relationships/video" Target="https://www.youtube.com/embed/4ZpIuUYUnEc?feature=oembed" TargetMode="External"/><Relationship Id="rId1" Type="http://schemas.openxmlformats.org/officeDocument/2006/relationships/video" Target="https://www.youtube.com/embed/mnmj4hAkF7w?feature=oembed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3oaRM1uDsw8?feature=oembed" TargetMode="External"/><Relationship Id="rId1" Type="http://schemas.openxmlformats.org/officeDocument/2006/relationships/video" Target="https://www.youtube.com/embed/_p9WQlyVPrA?feature=oembed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youtube.com/watch?v=kFE41w4hX_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hyperlink" Target="https://www.youtube.com/watch?v=UCIx07t14jw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7k6zAdiQSs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PKhBkLgFLk?feature=oembe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zciDnkMjfE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eraDSzu0nw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84B4408-A8B1-4D99-A478-CF680D830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396" y="594889"/>
            <a:ext cx="6688318" cy="763142"/>
          </a:xfrm>
        </p:spPr>
        <p:txBody>
          <a:bodyPr>
            <a:noAutofit/>
          </a:bodyPr>
          <a:lstStyle/>
          <a:p>
            <a:r>
              <a:rPr lang="da-DK" sz="4000" dirty="0"/>
              <a:t>Guidet rundtur i musikhistorien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2F9DE7C-C7A1-4192-B144-769ABB4BBB27}"/>
              </a:ext>
            </a:extLst>
          </p:cNvPr>
          <p:cNvSpPr txBox="1"/>
          <p:nvPr/>
        </p:nvSpPr>
        <p:spPr>
          <a:xfrm>
            <a:off x="935396" y="1358031"/>
            <a:ext cx="3040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800" dirty="0"/>
              <a:t>3. Middelalderen</a:t>
            </a:r>
          </a:p>
        </p:txBody>
      </p:sp>
      <p:pic>
        <p:nvPicPr>
          <p:cNvPr id="8" name="Billede 7" descr="Et billede, der indeholder bygning, græs, himmel, udendørs&#10;&#10;Automatisk genereret beskrivelse">
            <a:extLst>
              <a:ext uri="{FF2B5EF4-FFF2-40B4-BE49-F238E27FC236}">
                <a16:creationId xmlns:a16="http://schemas.microsoft.com/office/drawing/2014/main" id="{9673F30E-3F42-440E-8B43-A6D0B2949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1" y="2931242"/>
            <a:ext cx="6980903" cy="392675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FEDFE92C-4053-410F-A0FB-810B19995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97" y="594889"/>
            <a:ext cx="2694877" cy="335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95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49E7686-BE0D-4569-811F-F306B0088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9" t="4445" r="42870" b="15062"/>
          <a:stretch/>
        </p:blipFill>
        <p:spPr>
          <a:xfrm>
            <a:off x="959555" y="824089"/>
            <a:ext cx="4007555" cy="552026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86EA65D-7F93-4404-8D6C-2939F7E02F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3" t="15473" r="41760" b="24938"/>
          <a:stretch/>
        </p:blipFill>
        <p:spPr>
          <a:xfrm rot="10800000">
            <a:off x="5564672" y="1490131"/>
            <a:ext cx="6074172" cy="476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52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Gregoriansk sang i Helligaandshuset, TE DEUM">
            <a:hlinkClick r:id="" action="ppaction://media"/>
            <a:extLst>
              <a:ext uri="{FF2B5EF4-FFF2-40B4-BE49-F238E27FC236}">
                <a16:creationId xmlns:a16="http://schemas.microsoft.com/office/drawing/2014/main" id="{EF06CA67-6B1C-44B0-A006-650F179022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25206" y="419730"/>
            <a:ext cx="6018994" cy="340073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A9D00DE-22D7-4707-A957-5EBD31B49996}"/>
              </a:ext>
            </a:extLst>
          </p:cNvPr>
          <p:cNvSpPr txBox="1"/>
          <p:nvPr/>
        </p:nvSpPr>
        <p:spPr>
          <a:xfrm>
            <a:off x="648929" y="4216794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Te </a:t>
            </a:r>
            <a:r>
              <a:rPr lang="da-DK" dirty="0" err="1"/>
              <a:t>Deum</a:t>
            </a:r>
            <a:r>
              <a:rPr lang="da-DK" dirty="0"/>
              <a:t> muligvis den største blandt hymnerne. Påskenat i år 386 i Milano skulle lod den 32 årige Augustin sig døbe af den 46 årige Ambrosius. Helligånden kom over Ambrosius, og han begyndte at synge Te </a:t>
            </a:r>
            <a:r>
              <a:rPr lang="da-DK" dirty="0" err="1"/>
              <a:t>Deum</a:t>
            </a:r>
            <a:r>
              <a:rPr lang="da-DK" dirty="0"/>
              <a:t>. Augustin fortsatte, og sammen sang og digtede de den store hymne, fortælles der.</a:t>
            </a:r>
          </a:p>
        </p:txBody>
      </p:sp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2EDF543-AE4D-476A-8DED-26F5BE961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5" y="745818"/>
            <a:ext cx="950976" cy="18288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863A6CE-2A6A-4980-914C-E158B52DEC66}"/>
              </a:ext>
            </a:extLst>
          </p:cNvPr>
          <p:cNvSpPr txBox="1"/>
          <p:nvPr/>
        </p:nvSpPr>
        <p:spPr>
          <a:xfrm>
            <a:off x="1170039" y="2668206"/>
            <a:ext cx="2871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Skt. Ambrosius (ca. 340-397)</a:t>
            </a:r>
          </a:p>
          <a:p>
            <a:r>
              <a:rPr lang="da-DK" dirty="0"/>
              <a:t>Biskop i Milano.</a:t>
            </a:r>
          </a:p>
          <a:p>
            <a:r>
              <a:rPr lang="da-DK" dirty="0"/>
              <a:t>(Mosaik fra 400-tallet).</a:t>
            </a:r>
          </a:p>
        </p:txBody>
      </p:sp>
      <p:pic>
        <p:nvPicPr>
          <p:cNvPr id="10" name="Billede 9" descr="Et billede, der indeholder tekst, sten&#10;&#10;Automatisk genereret beskrivelse">
            <a:extLst>
              <a:ext uri="{FF2B5EF4-FFF2-40B4-BE49-F238E27FC236}">
                <a16:creationId xmlns:a16="http://schemas.microsoft.com/office/drawing/2014/main" id="{7E21145E-A9BC-441F-9726-41E8B6D7F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31" y="3820462"/>
            <a:ext cx="1674092" cy="2856271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DD04EF47-4900-4EF1-93B2-47974B61C4D8}"/>
              </a:ext>
            </a:extLst>
          </p:cNvPr>
          <p:cNvSpPr txBox="1"/>
          <p:nvPr/>
        </p:nvSpPr>
        <p:spPr>
          <a:xfrm>
            <a:off x="7134703" y="5605632"/>
            <a:ext cx="2086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Augustin 354-430</a:t>
            </a:r>
          </a:p>
          <a:p>
            <a:r>
              <a:rPr lang="da-DK" dirty="0"/>
              <a:t>Billede fra 500-tallet</a:t>
            </a:r>
          </a:p>
          <a:p>
            <a:r>
              <a:rPr lang="da-DK" dirty="0"/>
              <a:t>Laterankirken i Rom.</a:t>
            </a:r>
          </a:p>
        </p:txBody>
      </p:sp>
    </p:spTree>
    <p:extLst>
      <p:ext uri="{BB962C8B-B14F-4D97-AF65-F5344CB8AC3E}">
        <p14:creationId xmlns:p14="http://schemas.microsoft.com/office/powerpoint/2010/main" val="292033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55ED0857-2219-477B-80FF-7A6620AA11A7}"/>
              </a:ext>
            </a:extLst>
          </p:cNvPr>
          <p:cNvSpPr txBox="1"/>
          <p:nvPr/>
        </p:nvSpPr>
        <p:spPr>
          <a:xfrm>
            <a:off x="255638" y="226142"/>
            <a:ext cx="941930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Guido af </a:t>
            </a:r>
            <a:r>
              <a:rPr lang="da-DK" b="1" dirty="0" err="1"/>
              <a:t>Arezzo</a:t>
            </a:r>
            <a:r>
              <a:rPr lang="da-DK" dirty="0"/>
              <a:t> (født ca. </a:t>
            </a:r>
            <a:r>
              <a:rPr lang="da-DK" dirty="0">
                <a:hlinkClick r:id="rId2" tooltip="995"/>
              </a:rPr>
              <a:t>995</a:t>
            </a:r>
            <a:r>
              <a:rPr lang="da-DK" dirty="0"/>
              <a:t>, død efter </a:t>
            </a:r>
            <a:r>
              <a:rPr lang="da-DK" dirty="0">
                <a:hlinkClick r:id="rId3" tooltip="1033"/>
              </a:rPr>
              <a:t>1033</a:t>
            </a:r>
            <a:r>
              <a:rPr lang="da-DK" dirty="0"/>
              <a:t>) var en italiensk musikteoretiker. Guido spillede en vigtig rolle i udviklingen af et notationssystem. </a:t>
            </a:r>
          </a:p>
          <a:p>
            <a:r>
              <a:rPr lang="da-DK" dirty="0"/>
              <a:t>Det var </a:t>
            </a:r>
            <a:r>
              <a:rPr lang="da-DK" dirty="0" err="1"/>
              <a:t>Giudo</a:t>
            </a:r>
            <a:r>
              <a:rPr lang="da-DK" dirty="0"/>
              <a:t>, der "opfandt" skalaen og gav dens tonetrin navne efter de 6 første linjer i "Ut </a:t>
            </a:r>
            <a:r>
              <a:rPr lang="da-DK" dirty="0" err="1"/>
              <a:t>queant</a:t>
            </a:r>
            <a:r>
              <a:rPr lang="da-DK" dirty="0"/>
              <a:t> </a:t>
            </a:r>
            <a:r>
              <a:rPr lang="da-DK" dirty="0" err="1"/>
              <a:t>laxis</a:t>
            </a:r>
            <a:r>
              <a:rPr lang="da-DK" dirty="0"/>
              <a:t>", en hymne til Johannes Døber fra 8. årh. (tilskrevet Paulus Diaconus).: </a:t>
            </a:r>
          </a:p>
          <a:p>
            <a:r>
              <a:rPr lang="da-DK" b="1" dirty="0"/>
              <a:t>Ut</a:t>
            </a:r>
            <a:r>
              <a:rPr lang="da-DK" dirty="0"/>
              <a:t> </a:t>
            </a:r>
            <a:r>
              <a:rPr lang="da-DK" dirty="0" err="1"/>
              <a:t>queant</a:t>
            </a:r>
            <a:r>
              <a:rPr lang="da-DK" dirty="0"/>
              <a:t> </a:t>
            </a:r>
            <a:r>
              <a:rPr lang="da-DK" dirty="0" err="1"/>
              <a:t>laxis</a:t>
            </a:r>
            <a:r>
              <a:rPr lang="da-DK" dirty="0"/>
              <a:t> </a:t>
            </a:r>
          </a:p>
          <a:p>
            <a:r>
              <a:rPr lang="da-DK" b="1" dirty="0" err="1"/>
              <a:t>re</a:t>
            </a:r>
            <a:r>
              <a:rPr lang="da-DK" dirty="0" err="1"/>
              <a:t>sonare</a:t>
            </a:r>
            <a:r>
              <a:rPr lang="da-DK" dirty="0"/>
              <a:t> </a:t>
            </a:r>
            <a:r>
              <a:rPr lang="da-DK" dirty="0" err="1"/>
              <a:t>fibris</a:t>
            </a:r>
            <a:r>
              <a:rPr lang="da-DK" dirty="0"/>
              <a:t> </a:t>
            </a:r>
          </a:p>
          <a:p>
            <a:r>
              <a:rPr lang="da-DK" b="1" dirty="0"/>
              <a:t>Mi</a:t>
            </a:r>
            <a:r>
              <a:rPr lang="da-DK" dirty="0"/>
              <a:t>ra </a:t>
            </a:r>
            <a:r>
              <a:rPr lang="da-DK" dirty="0" err="1"/>
              <a:t>gestorum</a:t>
            </a:r>
            <a:r>
              <a:rPr lang="da-DK" dirty="0"/>
              <a:t> </a:t>
            </a:r>
          </a:p>
          <a:p>
            <a:r>
              <a:rPr lang="da-DK" b="1" dirty="0" err="1"/>
              <a:t>fa</a:t>
            </a:r>
            <a:r>
              <a:rPr lang="da-DK" dirty="0" err="1"/>
              <a:t>muli</a:t>
            </a:r>
            <a:r>
              <a:rPr lang="da-DK" dirty="0"/>
              <a:t> </a:t>
            </a:r>
            <a:r>
              <a:rPr lang="da-DK" dirty="0" err="1"/>
              <a:t>tuorum</a:t>
            </a:r>
            <a:r>
              <a:rPr lang="da-DK" dirty="0"/>
              <a:t>, </a:t>
            </a:r>
          </a:p>
          <a:p>
            <a:r>
              <a:rPr lang="da-DK" b="1" dirty="0" err="1"/>
              <a:t>Sol</a:t>
            </a:r>
            <a:r>
              <a:rPr lang="da-DK" dirty="0" err="1"/>
              <a:t>ve</a:t>
            </a:r>
            <a:r>
              <a:rPr lang="da-DK" dirty="0"/>
              <a:t> </a:t>
            </a:r>
            <a:r>
              <a:rPr lang="da-DK" dirty="0" err="1"/>
              <a:t>polluti</a:t>
            </a:r>
            <a:r>
              <a:rPr lang="da-DK" dirty="0"/>
              <a:t> </a:t>
            </a:r>
          </a:p>
          <a:p>
            <a:r>
              <a:rPr lang="da-DK" b="1" dirty="0" err="1"/>
              <a:t>la</a:t>
            </a:r>
            <a:r>
              <a:rPr lang="da-DK" dirty="0" err="1"/>
              <a:t>bii</a:t>
            </a:r>
            <a:r>
              <a:rPr lang="da-DK" dirty="0"/>
              <a:t> </a:t>
            </a:r>
            <a:r>
              <a:rPr lang="da-DK" dirty="0" err="1"/>
              <a:t>reatum</a:t>
            </a:r>
            <a:r>
              <a:rPr lang="da-DK" dirty="0"/>
              <a:t>, </a:t>
            </a:r>
          </a:p>
          <a:p>
            <a:r>
              <a:rPr lang="da-DK" b="1" dirty="0" err="1"/>
              <a:t>S</a:t>
            </a:r>
            <a:r>
              <a:rPr lang="da-DK" dirty="0" err="1"/>
              <a:t>ancte</a:t>
            </a:r>
            <a:r>
              <a:rPr lang="da-DK" dirty="0"/>
              <a:t> </a:t>
            </a:r>
            <a:r>
              <a:rPr lang="da-DK" b="1" dirty="0" err="1"/>
              <a:t>I</a:t>
            </a:r>
            <a:r>
              <a:rPr lang="da-DK" dirty="0" err="1"/>
              <a:t>ohannes</a:t>
            </a:r>
            <a:r>
              <a:rPr lang="da-DK" dirty="0"/>
              <a:t>. </a:t>
            </a:r>
          </a:p>
          <a:p>
            <a:r>
              <a:rPr lang="da-DK" dirty="0"/>
              <a:t>- Si, den 7. tone i skalaen er Johannes' initialer. </a:t>
            </a:r>
          </a:p>
          <a:p>
            <a:endParaRPr lang="da-DK" dirty="0"/>
          </a:p>
        </p:txBody>
      </p:sp>
      <p:pic>
        <p:nvPicPr>
          <p:cNvPr id="5" name="Billede 4" descr="Et billede, der indeholder tekst, vest, stof&#10;&#10;Automatisk genereret beskrivelse">
            <a:extLst>
              <a:ext uri="{FF2B5EF4-FFF2-40B4-BE49-F238E27FC236}">
                <a16:creationId xmlns:a16="http://schemas.microsoft.com/office/drawing/2014/main" id="{0DC30FC8-0FA1-4AAD-A291-994FD9EDD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757" y="2096882"/>
            <a:ext cx="287655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5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1E3F11B-20ED-4691-BD95-599C9317C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32" y="1484671"/>
            <a:ext cx="7609446" cy="463590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9939C5A-F285-4F50-BAF9-CD95AD40C838}"/>
              </a:ext>
            </a:extLst>
          </p:cNvPr>
          <p:cNvSpPr txBox="1"/>
          <p:nvPr/>
        </p:nvSpPr>
        <p:spPr>
          <a:xfrm>
            <a:off x="1386348" y="963561"/>
            <a:ext cx="2126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Kirketonearter/Modi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FFD96E91-5F60-4E96-9A01-ED0B0132B9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600883"/>
              </p:ext>
            </p:extLst>
          </p:nvPr>
        </p:nvGraphicFramePr>
        <p:xfrm>
          <a:off x="9197877" y="4778477"/>
          <a:ext cx="1371801" cy="110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r:id="rId4" imgW="2685714" imgH="2600000" progId="">
                  <p:embed/>
                </p:oleObj>
              </mc:Choice>
              <mc:Fallback>
                <p:oleObj r:id="rId4" imgW="2685714" imgH="260000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DCD2FCA3-5CC5-4B0D-B3E9-00F99867F4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7877" y="4778477"/>
                        <a:ext cx="1371801" cy="1101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E636B67-0A3C-44A6-B3DB-8FDC340D9BC0}"/>
              </a:ext>
            </a:extLst>
          </p:cNvPr>
          <p:cNvSpPr txBox="1"/>
          <p:nvPr/>
        </p:nvSpPr>
        <p:spPr>
          <a:xfrm>
            <a:off x="9315257" y="2747152"/>
            <a:ext cx="5437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A</a:t>
            </a:r>
          </a:p>
          <a:p>
            <a:r>
              <a:rPr lang="da-DK" dirty="0"/>
              <a:t>B/H</a:t>
            </a:r>
          </a:p>
          <a:p>
            <a:r>
              <a:rPr lang="da-DK" dirty="0"/>
              <a:t>C</a:t>
            </a:r>
          </a:p>
          <a:p>
            <a:r>
              <a:rPr lang="da-DK" dirty="0"/>
              <a:t>D</a:t>
            </a:r>
          </a:p>
          <a:p>
            <a:r>
              <a:rPr lang="da-DK" dirty="0"/>
              <a:t>E</a:t>
            </a:r>
          </a:p>
          <a:p>
            <a:r>
              <a:rPr lang="da-DK" dirty="0"/>
              <a:t>F</a:t>
            </a:r>
          </a:p>
          <a:p>
            <a:r>
              <a:rPr lang="da-DK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883983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1E3F11B-20ED-4691-BD95-599C9317C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94" y="1543665"/>
            <a:ext cx="8464802" cy="5157018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9939C5A-F285-4F50-BAF9-CD95AD40C838}"/>
              </a:ext>
            </a:extLst>
          </p:cNvPr>
          <p:cNvSpPr txBox="1"/>
          <p:nvPr/>
        </p:nvSpPr>
        <p:spPr>
          <a:xfrm>
            <a:off x="1386348" y="963561"/>
            <a:ext cx="2126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Kirketonearter/Modi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DCD2FCA3-5CC5-4B0D-B3E9-00F99867F4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08221" y="1543665"/>
          <a:ext cx="2655887" cy="213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r:id="rId4" imgW="2685714" imgH="2600000" progId="">
                  <p:embed/>
                </p:oleObj>
              </mc:Choice>
              <mc:Fallback>
                <p:oleObj r:id="rId4" imgW="2685714" imgH="260000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DCD2FCA3-5CC5-4B0D-B3E9-00F99867F4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8221" y="1543665"/>
                        <a:ext cx="2655887" cy="2132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114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D2B3D33-86BC-4782-81F5-5A01D8A64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0" y="644750"/>
            <a:ext cx="3887699" cy="568511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BD30E84-4622-4836-ADC9-BAF45DF4E522}"/>
              </a:ext>
            </a:extLst>
          </p:cNvPr>
          <p:cNvSpPr txBox="1"/>
          <p:nvPr/>
        </p:nvSpPr>
        <p:spPr>
          <a:xfrm>
            <a:off x="5548837" y="3932903"/>
            <a:ext cx="222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hlinkClick r:id="rId3"/>
              </a:rPr>
              <a:t>3 </a:t>
            </a:r>
            <a:r>
              <a:rPr lang="da-DK" dirty="0" err="1">
                <a:hlinkClick r:id="rId3"/>
              </a:rPr>
              <a:t>antifoner</a:t>
            </a:r>
            <a:r>
              <a:rPr lang="da-DK" dirty="0"/>
              <a:t> noder.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8758FDB-C287-4218-A618-63907CBDBF03}"/>
              </a:ext>
            </a:extLst>
          </p:cNvPr>
          <p:cNvSpPr txBox="1"/>
          <p:nvPr/>
        </p:nvSpPr>
        <p:spPr>
          <a:xfrm>
            <a:off x="5417574" y="2487165"/>
            <a:ext cx="59091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Hildegard af </a:t>
            </a:r>
            <a:r>
              <a:rPr lang="da-DK" dirty="0" err="1"/>
              <a:t>Bingen</a:t>
            </a:r>
            <a:r>
              <a:rPr lang="da-DK" dirty="0"/>
              <a:t>, O.S.B. (tysk: Hildegard von </a:t>
            </a:r>
            <a:r>
              <a:rPr lang="da-DK" dirty="0" err="1"/>
              <a:t>Bingen</a:t>
            </a:r>
            <a:r>
              <a:rPr lang="da-DK" dirty="0"/>
              <a:t>; latin: </a:t>
            </a:r>
            <a:r>
              <a:rPr lang="da-DK" dirty="0" err="1"/>
              <a:t>Hildegardis</a:t>
            </a:r>
            <a:r>
              <a:rPr lang="da-DK" dirty="0"/>
              <a:t> </a:t>
            </a:r>
            <a:r>
              <a:rPr lang="da-DK" dirty="0" err="1"/>
              <a:t>Bingensis</a:t>
            </a:r>
            <a:r>
              <a:rPr lang="da-DK" dirty="0"/>
              <a:t>; født 1098 i </a:t>
            </a:r>
            <a:r>
              <a:rPr lang="da-DK" dirty="0" err="1"/>
              <a:t>Bermersheim</a:t>
            </a:r>
            <a:r>
              <a:rPr lang="da-DK" dirty="0"/>
              <a:t>, død 17. september 1179 i </a:t>
            </a:r>
            <a:r>
              <a:rPr lang="da-DK" dirty="0" err="1"/>
              <a:t>Rupertsberg</a:t>
            </a:r>
            <a:r>
              <a:rPr lang="da-DK" dirty="0"/>
              <a:t>) var en tysk abbedisse, mystiker, forfatter, læge og komponist.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AD3DE9C2-EF42-4866-8FD9-32BCD3BA6292}"/>
              </a:ext>
            </a:extLst>
          </p:cNvPr>
          <p:cNvSpPr txBox="1"/>
          <p:nvPr/>
        </p:nvSpPr>
        <p:spPr>
          <a:xfrm>
            <a:off x="5548836" y="5112774"/>
            <a:ext cx="200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hlinkClick r:id="rId4"/>
              </a:rPr>
              <a:t>Caritas </a:t>
            </a:r>
            <a:r>
              <a:rPr lang="da-DK" dirty="0" err="1">
                <a:hlinkClick r:id="rId4"/>
              </a:rPr>
              <a:t>abundant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97130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Perotin: Sederunt Principes. Escuela de Notre Dame. Organum.">
            <a:hlinkClick r:id="" action="ppaction://media"/>
            <a:extLst>
              <a:ext uri="{FF2B5EF4-FFF2-40B4-BE49-F238E27FC236}">
                <a16:creationId xmlns:a16="http://schemas.microsoft.com/office/drawing/2014/main" id="{203EC07C-CD00-4179-9FCA-78AA9A13CC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43251" y="1444098"/>
            <a:ext cx="4552336" cy="3414252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721ACA66-C892-4577-93A4-3145B93E250D}"/>
              </a:ext>
            </a:extLst>
          </p:cNvPr>
          <p:cNvSpPr txBox="1"/>
          <p:nvPr/>
        </p:nvSpPr>
        <p:spPr>
          <a:xfrm>
            <a:off x="8052619" y="5260258"/>
            <a:ext cx="255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Perotin</a:t>
            </a:r>
            <a:r>
              <a:rPr lang="da-DK" dirty="0"/>
              <a:t> ca. 1200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1D30D64-38A7-4C6F-BEFB-FD41CC3E4E10}"/>
              </a:ext>
            </a:extLst>
          </p:cNvPr>
          <p:cNvSpPr txBox="1"/>
          <p:nvPr/>
        </p:nvSpPr>
        <p:spPr>
          <a:xfrm>
            <a:off x="1455174" y="4189134"/>
            <a:ext cx="3126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 err="1"/>
              <a:t>Léonin</a:t>
            </a:r>
            <a:r>
              <a:rPr lang="da-DK" dirty="0"/>
              <a:t> (</a:t>
            </a:r>
            <a:r>
              <a:rPr lang="da-DK" dirty="0" err="1"/>
              <a:t>Leoninus</a:t>
            </a:r>
            <a:r>
              <a:rPr lang="da-DK" dirty="0"/>
              <a:t>, </a:t>
            </a:r>
            <a:r>
              <a:rPr lang="da-DK" dirty="0" err="1"/>
              <a:t>Leonius</a:t>
            </a:r>
            <a:r>
              <a:rPr lang="da-DK" dirty="0"/>
              <a:t>, Leo, ca. 1150 — d. ? 1201)</a:t>
            </a:r>
          </a:p>
        </p:txBody>
      </p:sp>
      <p:pic>
        <p:nvPicPr>
          <p:cNvPr id="7" name="Onlinemedier 6" title="Leonin Pascha Nostrum Organum Duplum Partitura Interpretación">
            <a:hlinkClick r:id="" action="ppaction://media"/>
            <a:extLst>
              <a:ext uri="{FF2B5EF4-FFF2-40B4-BE49-F238E27FC236}">
                <a16:creationId xmlns:a16="http://schemas.microsoft.com/office/drawing/2014/main" id="{E33D5AE4-0899-40BF-B7ED-6213D1686F3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197897" y="608356"/>
            <a:ext cx="4944007" cy="3708005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9A3209E-CD06-43E7-A0D1-9226C4621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76" y="3841955"/>
            <a:ext cx="2119575" cy="283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68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6E0025C-32FC-431D-B4F6-FD8C72DA5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6" t="84014" r="1272"/>
          <a:stretch/>
        </p:blipFill>
        <p:spPr>
          <a:xfrm rot="16200000">
            <a:off x="7837197" y="1551532"/>
            <a:ext cx="4736655" cy="281734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E6200BD-6445-44E9-8C44-5776C77BF363}"/>
              </a:ext>
            </a:extLst>
          </p:cNvPr>
          <p:cNvSpPr txBox="1"/>
          <p:nvPr/>
        </p:nvSpPr>
        <p:spPr>
          <a:xfrm>
            <a:off x="9678358" y="5346533"/>
            <a:ext cx="1369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(Syd for Maribo)</a:t>
            </a:r>
          </a:p>
        </p:txBody>
      </p:sp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0F156F6-E10D-4B6A-9797-5D44740AF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6" t="42868" r="3451" b="9677"/>
          <a:stretch/>
        </p:blipFill>
        <p:spPr>
          <a:xfrm rot="16200000">
            <a:off x="4712800" y="-198428"/>
            <a:ext cx="2394158" cy="3923103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2DD26358-FC5B-41DD-809B-7E990A719E8A}"/>
              </a:ext>
            </a:extLst>
          </p:cNvPr>
          <p:cNvSpPr txBox="1"/>
          <p:nvPr/>
        </p:nvSpPr>
        <p:spPr>
          <a:xfrm>
            <a:off x="3560369" y="3051671"/>
            <a:ext cx="2803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Engel med tuba, Højby Kirke på Fyn.</a:t>
            </a:r>
          </a:p>
        </p:txBody>
      </p:sp>
      <p:pic>
        <p:nvPicPr>
          <p:cNvPr id="12" name="Billede 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547983F-CA0F-438A-925A-F62513FDAC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t="65050" r="57865"/>
          <a:stretch/>
        </p:blipFill>
        <p:spPr>
          <a:xfrm rot="10625663">
            <a:off x="1266304" y="132322"/>
            <a:ext cx="1993522" cy="3726417"/>
          </a:xfrm>
          <a:prstGeom prst="rect">
            <a:avLst/>
          </a:prstGeom>
        </p:spPr>
      </p:pic>
      <p:pic>
        <p:nvPicPr>
          <p:cNvPr id="13" name="Billede 1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BE246D0-03F0-41D4-8081-B6EBED60B3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7" t="29530" r="18916" b="39985"/>
          <a:stretch/>
        </p:blipFill>
        <p:spPr>
          <a:xfrm rot="10577735">
            <a:off x="674737" y="3348826"/>
            <a:ext cx="2193366" cy="3071500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C3BC8C38-5B3F-4A70-B709-E9FF0CD8D4F4}"/>
              </a:ext>
            </a:extLst>
          </p:cNvPr>
          <p:cNvSpPr txBox="1"/>
          <p:nvPr/>
        </p:nvSpPr>
        <p:spPr>
          <a:xfrm>
            <a:off x="2793629" y="3759881"/>
            <a:ext cx="3154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Engle med strengeinstrumenter</a:t>
            </a:r>
          </a:p>
          <a:p>
            <a:r>
              <a:rPr lang="da-DK" dirty="0" err="1"/>
              <a:t>Brönnestad</a:t>
            </a:r>
            <a:r>
              <a:rPr lang="da-DK" dirty="0"/>
              <a:t>, Skåne</a:t>
            </a:r>
          </a:p>
        </p:txBody>
      </p:sp>
      <p:pic>
        <p:nvPicPr>
          <p:cNvPr id="16" name="Billede 15" descr="Et billede, der indeholder stof&#10;&#10;Automatisk genereret beskrivelse">
            <a:extLst>
              <a:ext uri="{FF2B5EF4-FFF2-40B4-BE49-F238E27FC236}">
                <a16:creationId xmlns:a16="http://schemas.microsoft.com/office/drawing/2014/main" id="{ECB93E65-25A2-46E4-AB3A-9237B0014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30" y="3392003"/>
            <a:ext cx="2267712" cy="3287268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0A7A3371-7A2A-448C-B7A0-DAAAB280301A}"/>
              </a:ext>
            </a:extLst>
          </p:cNvPr>
          <p:cNvSpPr txBox="1"/>
          <p:nvPr/>
        </p:nvSpPr>
        <p:spPr>
          <a:xfrm>
            <a:off x="2902227" y="5870776"/>
            <a:ext cx="2702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/>
              <a:t>Djævel med skalmeje,</a:t>
            </a:r>
          </a:p>
          <a:p>
            <a:r>
              <a:rPr lang="da-DK" sz="1600" dirty="0"/>
              <a:t>Mørkøv Kirke, vest for Holbæk</a:t>
            </a:r>
          </a:p>
        </p:txBody>
      </p:sp>
    </p:spTree>
    <p:extLst>
      <p:ext uri="{BB962C8B-B14F-4D97-AF65-F5344CB8AC3E}">
        <p14:creationId xmlns:p14="http://schemas.microsoft.com/office/powerpoint/2010/main" val="770150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Estampida de Rocamadour (14.th Century Spain) - GIÒIA">
            <a:hlinkClick r:id="" action="ppaction://media"/>
            <a:extLst>
              <a:ext uri="{FF2B5EF4-FFF2-40B4-BE49-F238E27FC236}">
                <a16:creationId xmlns:a16="http://schemas.microsoft.com/office/drawing/2014/main" id="{6F0D5F2E-ED76-4D7B-919E-A049FF028C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81064" y="2711450"/>
            <a:ext cx="4702589" cy="265696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5171FDF4-18BC-47EE-96D7-5CEED2DEDA6A}"/>
              </a:ext>
            </a:extLst>
          </p:cNvPr>
          <p:cNvSpPr txBox="1"/>
          <p:nvPr/>
        </p:nvSpPr>
        <p:spPr>
          <a:xfrm>
            <a:off x="2487561" y="1465006"/>
            <a:ext cx="319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Mie </a:t>
            </a:r>
            <a:r>
              <a:rPr lang="da-DK" dirty="0" err="1"/>
              <a:t>Korp</a:t>
            </a:r>
            <a:r>
              <a:rPr lang="da-DK" dirty="0"/>
              <a:t> Sloth, portativ</a:t>
            </a:r>
          </a:p>
        </p:txBody>
      </p:sp>
      <p:pic>
        <p:nvPicPr>
          <p:cNvPr id="4" name="Billede 3" descr="Et billede, der indeholder tekst, stof, konvolut&#10;&#10;Automatisk genereret beskrivelse">
            <a:extLst>
              <a:ext uri="{FF2B5EF4-FFF2-40B4-BE49-F238E27FC236}">
                <a16:creationId xmlns:a16="http://schemas.microsoft.com/office/drawing/2014/main" id="{3AC28981-E440-4E5B-A4CD-2BFD66117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22" y="1465006"/>
            <a:ext cx="1925090" cy="224086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9AA62233-860A-4D8E-9143-9400A2B04A51}"/>
              </a:ext>
            </a:extLst>
          </p:cNvPr>
          <p:cNvSpPr txBox="1"/>
          <p:nvPr/>
        </p:nvSpPr>
        <p:spPr>
          <a:xfrm>
            <a:off x="8443122" y="4247535"/>
            <a:ext cx="2291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Engel med håndorgel</a:t>
            </a:r>
          </a:p>
          <a:p>
            <a:r>
              <a:rPr lang="da-DK" dirty="0"/>
              <a:t>Tågerup Kirke v. Rødby</a:t>
            </a:r>
          </a:p>
        </p:txBody>
      </p:sp>
    </p:spTree>
    <p:extLst>
      <p:ext uri="{BB962C8B-B14F-4D97-AF65-F5344CB8AC3E}">
        <p14:creationId xmlns:p14="http://schemas.microsoft.com/office/powerpoint/2010/main" val="1716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Poul Høxbro -  rhythm bones and bone flute.">
            <a:hlinkClick r:id="" action="ppaction://media"/>
            <a:extLst>
              <a:ext uri="{FF2B5EF4-FFF2-40B4-BE49-F238E27FC236}">
                <a16:creationId xmlns:a16="http://schemas.microsoft.com/office/drawing/2014/main" id="{C600F885-4A04-4D74-A401-4C2CE714D6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67431" y="235974"/>
            <a:ext cx="6069780" cy="455233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828AFDD-AB2A-42AA-B5C7-4D7A1DD883D3}"/>
              </a:ext>
            </a:extLst>
          </p:cNvPr>
          <p:cNvSpPr txBox="1"/>
          <p:nvPr/>
        </p:nvSpPr>
        <p:spPr>
          <a:xfrm>
            <a:off x="973394" y="4740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effectLst/>
              </a:rPr>
              <a:t>Poul Høxbro</a:t>
            </a:r>
          </a:p>
        </p:txBody>
      </p:sp>
      <p:pic>
        <p:nvPicPr>
          <p:cNvPr id="6" name="Billede 5" descr="Et billede, der indeholder person, væg, mand, indendørs&#10;&#10;Automatisk genereret beskrivelse">
            <a:extLst>
              <a:ext uri="{FF2B5EF4-FFF2-40B4-BE49-F238E27FC236}">
                <a16:creationId xmlns:a16="http://schemas.microsoft.com/office/drawing/2014/main" id="{85AFA167-7AB7-4F6F-B6AC-80A0B2984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38" y="1282495"/>
            <a:ext cx="2840293" cy="4260440"/>
          </a:xfrm>
          <a:prstGeom prst="rect">
            <a:avLst/>
          </a:prstGeom>
        </p:spPr>
      </p:pic>
      <p:pic>
        <p:nvPicPr>
          <p:cNvPr id="8" name="Billede 7" descr="Et billede, der indeholder stof&#10;&#10;Automatisk genereret beskrivelse">
            <a:extLst>
              <a:ext uri="{FF2B5EF4-FFF2-40B4-BE49-F238E27FC236}">
                <a16:creationId xmlns:a16="http://schemas.microsoft.com/office/drawing/2014/main" id="{3AD6EBBD-81C5-413B-A988-0DF8F5FC9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262" y="3883684"/>
            <a:ext cx="2840293" cy="2321393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DB28D1D6-29DC-49D6-9FD5-2D02AB0E7F1C}"/>
              </a:ext>
            </a:extLst>
          </p:cNvPr>
          <p:cNvSpPr txBox="1"/>
          <p:nvPr/>
        </p:nvSpPr>
        <p:spPr>
          <a:xfrm>
            <a:off x="6182070" y="5417574"/>
            <a:ext cx="2342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Nar med </a:t>
            </a:r>
            <a:r>
              <a:rPr lang="da-DK" dirty="0" err="1"/>
              <a:t>enhåndsfløjte</a:t>
            </a:r>
            <a:endParaRPr lang="da-DK" dirty="0"/>
          </a:p>
          <a:p>
            <a:r>
              <a:rPr lang="da-DK" dirty="0"/>
              <a:t>Roskilde Domkirke</a:t>
            </a:r>
          </a:p>
        </p:txBody>
      </p:sp>
    </p:spTree>
    <p:extLst>
      <p:ext uri="{BB962C8B-B14F-4D97-AF65-F5344CB8AC3E}">
        <p14:creationId xmlns:p14="http://schemas.microsoft.com/office/powerpoint/2010/main" val="83681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171C0A09-189F-4C7D-A5C4-C26D7F5BF18E}"/>
              </a:ext>
            </a:extLst>
          </p:cNvPr>
          <p:cNvSpPr txBox="1"/>
          <p:nvPr/>
        </p:nvSpPr>
        <p:spPr>
          <a:xfrm>
            <a:off x="1278194" y="1307690"/>
            <a:ext cx="380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Det byzantinske (østromerske) rige: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4AC7BBC-A881-4FD1-8F70-A3074293F260}"/>
              </a:ext>
            </a:extLst>
          </p:cNvPr>
          <p:cNvSpPr txBox="1"/>
          <p:nvPr/>
        </p:nvSpPr>
        <p:spPr>
          <a:xfrm>
            <a:off x="530941" y="4513005"/>
            <a:ext cx="107307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Kassia, </a:t>
            </a:r>
            <a:r>
              <a:rPr lang="da-DK" dirty="0" err="1"/>
              <a:t>Cassia</a:t>
            </a:r>
            <a:r>
              <a:rPr lang="da-DK" dirty="0"/>
              <a:t> eller </a:t>
            </a:r>
            <a:r>
              <a:rPr lang="da-DK" dirty="0" err="1"/>
              <a:t>Kassiani</a:t>
            </a:r>
            <a:r>
              <a:rPr lang="da-DK" dirty="0"/>
              <a:t> (Græsk: </a:t>
            </a:r>
            <a:r>
              <a:rPr lang="el-GR" dirty="0"/>
              <a:t>Κασσιανή, </a:t>
            </a:r>
            <a:r>
              <a:rPr lang="da-DK" dirty="0"/>
              <a:t>latiniseret: </a:t>
            </a:r>
            <a:r>
              <a:rPr lang="da-DK" dirty="0" err="1"/>
              <a:t>Kassianí</a:t>
            </a:r>
            <a:r>
              <a:rPr lang="da-DK" dirty="0"/>
              <a:t> (ca. 810 – før 865) komponist, </a:t>
            </a:r>
            <a:r>
              <a:rPr lang="da-DK" dirty="0" err="1"/>
              <a:t>hymnograph</a:t>
            </a:r>
            <a:r>
              <a:rPr lang="da-DK" dirty="0"/>
              <a:t> og poet.</a:t>
            </a:r>
          </a:p>
          <a:p>
            <a:r>
              <a:rPr lang="da-DK" dirty="0" err="1">
                <a:hlinkClick r:id="rId3"/>
              </a:rPr>
              <a:t>Troparion</a:t>
            </a:r>
            <a:r>
              <a:rPr lang="da-DK" dirty="0"/>
              <a:t>, vers/samling af vers, </a:t>
            </a:r>
            <a:r>
              <a:rPr lang="da-DK" dirty="0" err="1"/>
              <a:t>Kassianis</a:t>
            </a:r>
            <a:r>
              <a:rPr lang="da-DK" dirty="0"/>
              <a:t> </a:t>
            </a:r>
            <a:r>
              <a:rPr lang="da-DK" dirty="0" err="1"/>
              <a:t>Troparion</a:t>
            </a:r>
            <a:r>
              <a:rPr lang="da-DK" dirty="0"/>
              <a:t> bruges stadig liturgisk og findes i mange udgaver fx på YouTube. Jeg har valgt en der muligvis viser notation i en slags </a:t>
            </a:r>
            <a:r>
              <a:rPr lang="da-DK" dirty="0" err="1"/>
              <a:t>neumer</a:t>
            </a:r>
            <a:r>
              <a:rPr lang="da-DK" dirty="0"/>
              <a:t>.</a:t>
            </a:r>
          </a:p>
          <a:p>
            <a:r>
              <a:rPr lang="da-DK" dirty="0">
                <a:hlinkClick r:id="rId4"/>
              </a:rPr>
              <a:t>Hymner</a:t>
            </a:r>
            <a:r>
              <a:rPr lang="da-DK" dirty="0"/>
              <a:t> , </a:t>
            </a:r>
            <a:r>
              <a:rPr lang="da-DK" dirty="0" err="1"/>
              <a:t>stichera</a:t>
            </a:r>
            <a:r>
              <a:rPr lang="da-DK" dirty="0"/>
              <a:t> = morgen- og aftenhymner fx.</a:t>
            </a:r>
          </a:p>
          <a:p>
            <a:endParaRPr lang="da-DK" dirty="0"/>
          </a:p>
        </p:txBody>
      </p:sp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8D81DC1-3D07-4A66-BCBB-181DA24B8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22" y="690715"/>
            <a:ext cx="5051357" cy="372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46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126DEC-AC88-4649-BD2F-4310DE037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986" y="619432"/>
            <a:ext cx="4027949" cy="604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203E24F-52CC-4CA4-A158-9AF35BEFA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20" y="882150"/>
            <a:ext cx="6467072" cy="188779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8E9ECE0-0D70-447F-8281-6536AF981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20" y="4088057"/>
            <a:ext cx="6554563" cy="1887794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13B7C46-B565-4E79-875F-F634D85DD864}"/>
              </a:ext>
            </a:extLst>
          </p:cNvPr>
          <p:cNvSpPr txBox="1"/>
          <p:nvPr/>
        </p:nvSpPr>
        <p:spPr>
          <a:xfrm>
            <a:off x="511277" y="417249"/>
            <a:ext cx="449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0" i="0" u="none" strike="noStrike" dirty="0">
                <a:solidFill>
                  <a:srgbClr val="203E51"/>
                </a:solidFill>
                <a:effectLst/>
                <a:latin typeface="Publico text"/>
                <a:hlinkClick r:id="rId5" tooltip="Sk%C3%A5nske Lov"/>
              </a:rPr>
              <a:t>Skånske Lov</a:t>
            </a:r>
            <a:r>
              <a:rPr lang="nb-NO" b="0" i="0" dirty="0">
                <a:solidFill>
                  <a:srgbClr val="203E51"/>
                </a:solidFill>
                <a:effectLst/>
                <a:latin typeface="Publico text"/>
              </a:rPr>
              <a:t>, </a:t>
            </a:r>
            <a:r>
              <a:rPr lang="nb-NO" b="0" i="1" dirty="0">
                <a:solidFill>
                  <a:srgbClr val="203E51"/>
                </a:solidFill>
                <a:effectLst/>
                <a:latin typeface="Publico text"/>
              </a:rPr>
              <a:t>Codex Runicus</a:t>
            </a:r>
            <a:r>
              <a:rPr lang="nb-NO" b="0" i="0" dirty="0">
                <a:solidFill>
                  <a:srgbClr val="203E51"/>
                </a:solidFill>
                <a:effectLst/>
                <a:latin typeface="Publico text"/>
              </a:rPr>
              <a:t> fra ca. 1300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6403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r 3" title="Viking Tones #7 I Dreamt me a Dream on Falster-Fife">
            <a:hlinkClick r:id="" action="ppaction://media"/>
            <a:extLst>
              <a:ext uri="{FF2B5EF4-FFF2-40B4-BE49-F238E27FC236}">
                <a16:creationId xmlns:a16="http://schemas.microsoft.com/office/drawing/2014/main" id="{8C583CD4-1D01-4EDB-B6C9-BA59C7BAC2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45342" y="462117"/>
            <a:ext cx="2871019" cy="2153264"/>
          </a:xfrm>
          <a:prstGeom prst="rect">
            <a:avLst/>
          </a:prstGeom>
        </p:spPr>
      </p:pic>
      <p:pic>
        <p:nvPicPr>
          <p:cNvPr id="5" name="Onlinemedier 1" title="KRAUKA -  Jeg drømte mig en drøm i nat (2010)">
            <a:hlinkClick r:id="" action="ppaction://media"/>
            <a:extLst>
              <a:ext uri="{FF2B5EF4-FFF2-40B4-BE49-F238E27FC236}">
                <a16:creationId xmlns:a16="http://schemas.microsoft.com/office/drawing/2014/main" id="{6C7BF954-4B0C-44D6-A5E0-26D3840521B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445342" y="4675648"/>
            <a:ext cx="2540000" cy="1435100"/>
          </a:xfrm>
          <a:prstGeom prst="rect">
            <a:avLst/>
          </a:prstGeom>
        </p:spPr>
      </p:pic>
      <p:pic>
        <p:nvPicPr>
          <p:cNvPr id="6" name="Onlinemedier 5" title="Valravn - Drømte mig en drøm">
            <a:hlinkClick r:id="" action="ppaction://media"/>
            <a:extLst>
              <a:ext uri="{FF2B5EF4-FFF2-40B4-BE49-F238E27FC236}">
                <a16:creationId xmlns:a16="http://schemas.microsoft.com/office/drawing/2014/main" id="{1ED9046D-5C8B-4411-A7AD-49F2670A4397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6768946" y="4334797"/>
            <a:ext cx="2540000" cy="1905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02725A9-5717-4D7C-8545-F4B3C964A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93" y="277191"/>
            <a:ext cx="3022907" cy="20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2764A1EE-D891-4A58-A0A1-7E71334A1E22}"/>
              </a:ext>
            </a:extLst>
          </p:cNvPr>
          <p:cNvSpPr txBox="1"/>
          <p:nvPr/>
        </p:nvSpPr>
        <p:spPr>
          <a:xfrm>
            <a:off x="1101214" y="2762864"/>
            <a:ext cx="9193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Falsterpiben var flækket på langs, og blev fundet i to dele, men hele stykket var bevaret. I alt var piben 18 cm lang og fremstillet i hyld, med i alt fem fingerhuller. I begge ender af træstykket var der mærker, som indikerede at der har siddet noget fast på den og det er muligt, at piben har været en del af en sækkepibe.</a:t>
            </a:r>
          </a:p>
          <a:p>
            <a:r>
              <a:rPr lang="da-DK" sz="1600" dirty="0"/>
              <a:t>Piben har desuden ligheder med tilsvarende fundet især i Lund i Skåne og </a:t>
            </a:r>
            <a:r>
              <a:rPr lang="da-DK" sz="1600" dirty="0" err="1"/>
              <a:t>Jorvik</a:t>
            </a:r>
            <a:r>
              <a:rPr lang="da-DK" sz="1600" dirty="0"/>
              <a:t> (York) i England, samt den russiske </a:t>
            </a:r>
            <a:r>
              <a:rPr lang="da-DK" sz="1600" dirty="0" err="1"/>
              <a:t>Schaléjka</a:t>
            </a:r>
            <a:r>
              <a:rPr lang="da-DK" sz="1600" dirty="0"/>
              <a:t>/</a:t>
            </a:r>
            <a:r>
              <a:rPr lang="da-DK" sz="1600" dirty="0" err="1"/>
              <a:t>Zhaleika</a:t>
            </a:r>
            <a:r>
              <a:rPr lang="da-DK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31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Leonin: Organum Duplum, &quot;Viderunt Omnes&quot; (comparative transcription)">
            <a:hlinkClick r:id="" action="ppaction://media"/>
            <a:extLst>
              <a:ext uri="{FF2B5EF4-FFF2-40B4-BE49-F238E27FC236}">
                <a16:creationId xmlns:a16="http://schemas.microsoft.com/office/drawing/2014/main" id="{746CDDFF-9C52-4018-8F72-AB5D254295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89513" y="319753"/>
            <a:ext cx="4206719" cy="2376796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2CCB2A1D-D609-46A6-BC2A-07668DFB3C3C}"/>
              </a:ext>
            </a:extLst>
          </p:cNvPr>
          <p:cNvSpPr txBox="1"/>
          <p:nvPr/>
        </p:nvSpPr>
        <p:spPr>
          <a:xfrm>
            <a:off x="8150942" y="1779639"/>
            <a:ext cx="2694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/>
              <a:t>Léonin</a:t>
            </a:r>
            <a:r>
              <a:rPr lang="da-DK" dirty="0"/>
              <a:t> (</a:t>
            </a:r>
            <a:r>
              <a:rPr lang="da-DK" b="1" dirty="0" err="1"/>
              <a:t>Leoninus</a:t>
            </a:r>
            <a:r>
              <a:rPr lang="da-DK" dirty="0"/>
              <a:t>, </a:t>
            </a:r>
            <a:r>
              <a:rPr lang="da-DK" b="1" dirty="0" err="1"/>
              <a:t>Leonius</a:t>
            </a:r>
            <a:r>
              <a:rPr lang="da-DK" dirty="0"/>
              <a:t>, </a:t>
            </a:r>
            <a:r>
              <a:rPr lang="da-DK" b="1" dirty="0"/>
              <a:t>Leo</a:t>
            </a:r>
            <a:r>
              <a:rPr lang="da-DK" dirty="0"/>
              <a:t>)</a:t>
            </a:r>
          </a:p>
          <a:p>
            <a:r>
              <a:rPr lang="da-DK" dirty="0"/>
              <a:t> (</a:t>
            </a:r>
            <a:r>
              <a:rPr lang="da-DK" i="1" dirty="0"/>
              <a:t>ca.</a:t>
            </a:r>
            <a:r>
              <a:rPr lang="da-DK" dirty="0"/>
              <a:t> 1150 — </a:t>
            </a:r>
            <a:r>
              <a:rPr lang="da-DK" i="1" dirty="0"/>
              <a:t>ca.</a:t>
            </a:r>
            <a:r>
              <a:rPr lang="da-DK" dirty="0"/>
              <a:t> 1201)</a:t>
            </a:r>
          </a:p>
          <a:p>
            <a:r>
              <a:rPr lang="da-DK" dirty="0"/>
              <a:t>Polyfont organum</a:t>
            </a:r>
          </a:p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0C23FB6-8E97-41AB-8338-424C120B85D9}"/>
              </a:ext>
            </a:extLst>
          </p:cNvPr>
          <p:cNvSpPr txBox="1"/>
          <p:nvPr/>
        </p:nvSpPr>
        <p:spPr>
          <a:xfrm>
            <a:off x="8377084" y="3667432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Perotin</a:t>
            </a:r>
            <a:r>
              <a:rPr lang="da-DK" dirty="0"/>
              <a:t> (1200-tallet)</a:t>
            </a:r>
          </a:p>
          <a:p>
            <a:r>
              <a:rPr lang="da-DK" dirty="0"/>
              <a:t>3- </a:t>
            </a:r>
            <a:r>
              <a:rPr lang="da-DK" dirty="0" err="1"/>
              <a:t>stemmige</a:t>
            </a:r>
            <a:r>
              <a:rPr lang="da-DK" dirty="0"/>
              <a:t> kompositioner</a:t>
            </a:r>
          </a:p>
        </p:txBody>
      </p:sp>
      <p:pic>
        <p:nvPicPr>
          <p:cNvPr id="5" name="Onlinemedier 4" title="Perotin - Viderunt Omnes, Sheet Music + Audio">
            <a:hlinkClick r:id="" action="ppaction://media"/>
            <a:extLst>
              <a:ext uri="{FF2B5EF4-FFF2-40B4-BE49-F238E27FC236}">
                <a16:creationId xmlns:a16="http://schemas.microsoft.com/office/drawing/2014/main" id="{ECD8DE5E-CB9A-4D96-89C9-C6A096EB859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158567" y="2938617"/>
            <a:ext cx="3796891" cy="28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6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9956343-EFD7-4359-B984-580071105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2124788"/>
            <a:ext cx="6902552" cy="428931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E063500-E0B4-40A3-A768-F3AFD4732711}"/>
              </a:ext>
            </a:extLst>
          </p:cNvPr>
          <p:cNvSpPr txBox="1"/>
          <p:nvPr/>
        </p:nvSpPr>
        <p:spPr>
          <a:xfrm>
            <a:off x="816078" y="443898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effectLst/>
              </a:rPr>
              <a:t>Ars cantus </a:t>
            </a:r>
            <a:r>
              <a:rPr lang="da-DK" dirty="0" err="1">
                <a:effectLst/>
              </a:rPr>
              <a:t>mensurabilis</a:t>
            </a:r>
            <a:r>
              <a:rPr lang="da-DK" dirty="0">
                <a:effectLst/>
              </a:rPr>
              <a:t> (latin for kunsten at måle sangen ) er en musikteoretisk afhandling fra midten af ​​det 13. århundrede, ca. 1250–1280 forfattet af:</a:t>
            </a:r>
          </a:p>
          <a:p>
            <a:r>
              <a:rPr lang="da-DK" dirty="0">
                <a:effectLst/>
              </a:rPr>
              <a:t>Franco  de Cologne (Midten til slutningen af ​​1200 -tallet ; også Franco of Paris ) Franco af Köln.</a:t>
            </a:r>
          </a:p>
        </p:txBody>
      </p:sp>
    </p:spTree>
    <p:extLst>
      <p:ext uri="{BB962C8B-B14F-4D97-AF65-F5344CB8AC3E}">
        <p14:creationId xmlns:p14="http://schemas.microsoft.com/office/powerpoint/2010/main" val="966755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9E938041-3093-4935-9662-F9B4FD4C2B4B}"/>
              </a:ext>
            </a:extLst>
          </p:cNvPr>
          <p:cNvSpPr txBox="1"/>
          <p:nvPr/>
        </p:nvSpPr>
        <p:spPr>
          <a:xfrm>
            <a:off x="7462683" y="598422"/>
            <a:ext cx="284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Le </a:t>
            </a:r>
            <a:r>
              <a:rPr lang="da-DK" dirty="0" err="1"/>
              <a:t>Gieux</a:t>
            </a:r>
            <a:r>
              <a:rPr lang="da-DK" dirty="0"/>
              <a:t> de Robin et Marion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80CAD337-11CE-4846-A7FF-392639C0D5A1}"/>
              </a:ext>
            </a:extLst>
          </p:cNvPr>
          <p:cNvSpPr txBox="1"/>
          <p:nvPr/>
        </p:nvSpPr>
        <p:spPr>
          <a:xfrm>
            <a:off x="8053377" y="4161470"/>
            <a:ext cx="268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hlinkClick r:id="rId2"/>
              </a:rPr>
              <a:t>Robin </a:t>
            </a:r>
            <a:r>
              <a:rPr lang="da-DK" dirty="0" err="1">
                <a:hlinkClick r:id="rId2"/>
              </a:rPr>
              <a:t>m’aime</a:t>
            </a:r>
            <a:r>
              <a:rPr lang="da-DK" dirty="0">
                <a:hlinkClick r:id="rId2"/>
              </a:rPr>
              <a:t> Robin </a:t>
            </a:r>
            <a:r>
              <a:rPr lang="da-DK" dirty="0" err="1">
                <a:hlinkClick r:id="rId2"/>
              </a:rPr>
              <a:t>m’a</a:t>
            </a:r>
            <a:endParaRPr lang="da-DK" dirty="0"/>
          </a:p>
        </p:txBody>
      </p:sp>
      <p:pic>
        <p:nvPicPr>
          <p:cNvPr id="5" name="Billede 4" descr="Et billede, der indeholder tekst, stof&#10;&#10;Automatisk genereret beskrivelse">
            <a:extLst>
              <a:ext uri="{FF2B5EF4-FFF2-40B4-BE49-F238E27FC236}">
                <a16:creationId xmlns:a16="http://schemas.microsoft.com/office/drawing/2014/main" id="{DD6D2B0E-B55D-48DC-BF89-50C2AFFBC5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r="25323"/>
          <a:stretch/>
        </p:blipFill>
        <p:spPr>
          <a:xfrm flipH="1">
            <a:off x="7777118" y="1358031"/>
            <a:ext cx="1807084" cy="206969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7D75CFF5-2C6D-41CB-9EC3-1655CF5594CE}"/>
              </a:ext>
            </a:extLst>
          </p:cNvPr>
          <p:cNvSpPr txBox="1"/>
          <p:nvPr/>
        </p:nvSpPr>
        <p:spPr>
          <a:xfrm>
            <a:off x="8119195" y="4713011"/>
            <a:ext cx="1465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hlinkClick r:id="rId4"/>
              </a:rPr>
              <a:t>Afslutning</a:t>
            </a:r>
            <a:endParaRPr lang="da-DK" dirty="0"/>
          </a:p>
        </p:txBody>
      </p:sp>
      <p:pic>
        <p:nvPicPr>
          <p:cNvPr id="8" name="Billede 7" descr="Et billede, der indeholder tekst, gammel, alter&#10;&#10;Automatisk genereret beskrivelse">
            <a:extLst>
              <a:ext uri="{FF2B5EF4-FFF2-40B4-BE49-F238E27FC236}">
                <a16:creationId xmlns:a16="http://schemas.microsoft.com/office/drawing/2014/main" id="{18A6C887-C006-479D-9718-4762C7960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4" y="1639332"/>
            <a:ext cx="3352800" cy="40640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D3F8A2BE-46EF-4B8D-93DD-002D0A57680F}"/>
              </a:ext>
            </a:extLst>
          </p:cNvPr>
          <p:cNvSpPr txBox="1"/>
          <p:nvPr/>
        </p:nvSpPr>
        <p:spPr>
          <a:xfrm>
            <a:off x="1422810" y="658188"/>
            <a:ext cx="388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Adam de la Halle (Adam le </a:t>
            </a:r>
            <a:r>
              <a:rPr lang="da-DK" dirty="0" err="1"/>
              <a:t>Bossu</a:t>
            </a:r>
            <a:r>
              <a:rPr lang="da-DK" dirty="0"/>
              <a:t>) </a:t>
            </a:r>
          </a:p>
          <a:p>
            <a:r>
              <a:rPr lang="da-DK" dirty="0"/>
              <a:t>1237 i </a:t>
            </a:r>
            <a:r>
              <a:rPr lang="da-DK" dirty="0" err="1"/>
              <a:t>Arras</a:t>
            </a:r>
            <a:r>
              <a:rPr lang="da-DK" dirty="0"/>
              <a:t>, Frankrig, død 1288</a:t>
            </a:r>
          </a:p>
        </p:txBody>
      </p:sp>
    </p:spTree>
    <p:extLst>
      <p:ext uri="{BB962C8B-B14F-4D97-AF65-F5344CB8AC3E}">
        <p14:creationId xmlns:p14="http://schemas.microsoft.com/office/powerpoint/2010/main" val="2834689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usik, dulcimer, mandolin, viol&#10;&#10;Automatisk genereret beskrivelse">
            <a:extLst>
              <a:ext uri="{FF2B5EF4-FFF2-40B4-BE49-F238E27FC236}">
                <a16:creationId xmlns:a16="http://schemas.microsoft.com/office/drawing/2014/main" id="{B1987103-9E27-4ECC-877D-847AB85FF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21" y="766916"/>
            <a:ext cx="2706419" cy="386407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CC457E6-4983-4CD3-B044-D633DFD8DDDF}"/>
              </a:ext>
            </a:extLst>
          </p:cNvPr>
          <p:cNvSpPr txBox="1"/>
          <p:nvPr/>
        </p:nvSpPr>
        <p:spPr>
          <a:xfrm>
            <a:off x="5820697" y="1258529"/>
            <a:ext cx="133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Rebec</a:t>
            </a:r>
            <a:r>
              <a:rPr lang="da-DK" dirty="0"/>
              <a:t> </a:t>
            </a:r>
          </a:p>
        </p:txBody>
      </p:sp>
      <p:pic>
        <p:nvPicPr>
          <p:cNvPr id="6" name="Billede 5" descr="Et billede, der indeholder indendørs, snavset&#10;&#10;Automatisk genereret beskrivelse">
            <a:extLst>
              <a:ext uri="{FF2B5EF4-FFF2-40B4-BE49-F238E27FC236}">
                <a16:creationId xmlns:a16="http://schemas.microsoft.com/office/drawing/2014/main" id="{F6BBCD76-0988-43B2-BEFF-F942B845C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28" y="3429000"/>
            <a:ext cx="3183534" cy="2760406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79A4D25E-FC3A-448C-9FF5-A677BD566130}"/>
              </a:ext>
            </a:extLst>
          </p:cNvPr>
          <p:cNvSpPr txBox="1"/>
          <p:nvPr/>
        </p:nvSpPr>
        <p:spPr>
          <a:xfrm>
            <a:off x="8691716" y="4070555"/>
            <a:ext cx="211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Ormesby</a:t>
            </a:r>
            <a:r>
              <a:rPr lang="da-DK" dirty="0"/>
              <a:t> psalter</a:t>
            </a:r>
          </a:p>
        </p:txBody>
      </p:sp>
    </p:spTree>
    <p:extLst>
      <p:ext uri="{BB962C8B-B14F-4D97-AF65-F5344CB8AC3E}">
        <p14:creationId xmlns:p14="http://schemas.microsoft.com/office/powerpoint/2010/main" val="3259320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r 3" title="Rebec :medieval music by Fabienne Pratali:&quot;PLUIESs EN OC&quot;">
            <a:hlinkClick r:id="" action="ppaction://media"/>
            <a:extLst>
              <a:ext uri="{FF2B5EF4-FFF2-40B4-BE49-F238E27FC236}">
                <a16:creationId xmlns:a16="http://schemas.microsoft.com/office/drawing/2014/main" id="{FA107631-5394-49DB-873A-E1ED4A374C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76400" y="2711450"/>
            <a:ext cx="4789600" cy="270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6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Medieval Fiddle (Vielle) Music">
            <a:hlinkClick r:id="" action="ppaction://media"/>
            <a:extLst>
              <a:ext uri="{FF2B5EF4-FFF2-40B4-BE49-F238E27FC236}">
                <a16:creationId xmlns:a16="http://schemas.microsoft.com/office/drawing/2014/main" id="{AF8300D6-F6A3-479C-8FAD-03E93F13B3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97161" y="2476500"/>
            <a:ext cx="4268839" cy="320162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531971B8-205D-4318-BB14-9D96B4A62BDE}"/>
              </a:ext>
            </a:extLst>
          </p:cNvPr>
          <p:cNvSpPr txBox="1"/>
          <p:nvPr/>
        </p:nvSpPr>
        <p:spPr>
          <a:xfrm>
            <a:off x="2743200" y="1347019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/>
              <a:t>Vielle</a:t>
            </a:r>
          </a:p>
        </p:txBody>
      </p:sp>
    </p:spTree>
    <p:extLst>
      <p:ext uri="{BB962C8B-B14F-4D97-AF65-F5344CB8AC3E}">
        <p14:creationId xmlns:p14="http://schemas.microsoft.com/office/powerpoint/2010/main" val="4295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usik, psalter, træ, zither&#10;&#10;Automatisk genereret beskrivelse">
            <a:extLst>
              <a:ext uri="{FF2B5EF4-FFF2-40B4-BE49-F238E27FC236}">
                <a16:creationId xmlns:a16="http://schemas.microsoft.com/office/drawing/2014/main" id="{958C3ABF-AD96-41AF-A44A-E993A8996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21" y="0"/>
            <a:ext cx="2903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44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Hymn to St Magnus &quot;Nobilis humilis&quot;">
            <a:hlinkClick r:id="" action="ppaction://media"/>
            <a:extLst>
              <a:ext uri="{FF2B5EF4-FFF2-40B4-BE49-F238E27FC236}">
                <a16:creationId xmlns:a16="http://schemas.microsoft.com/office/drawing/2014/main" id="{646750FD-486D-439A-A9CB-8AC6F16ED6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84681" y="450483"/>
            <a:ext cx="2540000" cy="14351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2A98951-4F39-44FC-BB0D-D4334031201D}"/>
              </a:ext>
            </a:extLst>
          </p:cNvPr>
          <p:cNvSpPr txBox="1"/>
          <p:nvPr/>
        </p:nvSpPr>
        <p:spPr>
          <a:xfrm>
            <a:off x="1181508" y="4402784"/>
            <a:ext cx="109416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/>
              <a:t>Sankt Magnus:</a:t>
            </a:r>
          </a:p>
          <a:p>
            <a:r>
              <a:rPr lang="da-DK" sz="1200" dirty="0"/>
              <a:t>Magnus </a:t>
            </a:r>
            <a:r>
              <a:rPr lang="da-DK" sz="1200" dirty="0" err="1"/>
              <a:t>Erlendsson</a:t>
            </a:r>
            <a:r>
              <a:rPr lang="da-DK" sz="1200" dirty="0"/>
              <a:t> (eller Sankt Mogens), født omkring 1075, død 16. april 1115 eller 1117, var jarl af Orkneyøerne fra 1108 til 1115. Han var søn af </a:t>
            </a:r>
            <a:r>
              <a:rPr lang="da-DK" sz="1200" dirty="0" err="1"/>
              <a:t>Orkney</a:t>
            </a:r>
            <a:r>
              <a:rPr lang="da-DK" sz="1200" dirty="0"/>
              <a:t>-jarlen </a:t>
            </a:r>
            <a:r>
              <a:rPr lang="da-DK" sz="1200" dirty="0" err="1"/>
              <a:t>Erlend</a:t>
            </a:r>
            <a:r>
              <a:rPr lang="da-DK" sz="1200" dirty="0"/>
              <a:t> </a:t>
            </a:r>
            <a:r>
              <a:rPr lang="da-DK" sz="1200" dirty="0" err="1"/>
              <a:t>Torfinnsson</a:t>
            </a:r>
            <a:r>
              <a:rPr lang="da-DK" sz="1200" dirty="0"/>
              <a:t> og dennes hustru Thora.</a:t>
            </a:r>
          </a:p>
          <a:p>
            <a:r>
              <a:rPr lang="da-DK" sz="1200" dirty="0"/>
              <a:t>Magnus fik </a:t>
            </a:r>
            <a:r>
              <a:rPr lang="da-DK" sz="1200" dirty="0" err="1"/>
              <a:t>jarldømmet</a:t>
            </a:r>
            <a:r>
              <a:rPr lang="da-DK" sz="1200" dirty="0"/>
              <a:t> over det halve af Orkneyøerne af kong Øystein, mens Magnus' fætter Håkon Pålsson styrede den anden halvdel. De kom snart i konflikt med hinanden. Ved et forligsmøde i 1115 blev Magnus slået ihjel. Han blev begravet på stedet, hvor han blev dræbt, men siden blev de jordiske rester på moderens foranledning flyttet til kirken </a:t>
            </a:r>
            <a:r>
              <a:rPr lang="da-DK" sz="1200" dirty="0" err="1"/>
              <a:t>Christchurch</a:t>
            </a:r>
            <a:r>
              <a:rPr lang="da-DK" sz="1200" dirty="0"/>
              <a:t> i byen </a:t>
            </a:r>
            <a:r>
              <a:rPr lang="da-DK" sz="1200" dirty="0" err="1"/>
              <a:t>Birsay</a:t>
            </a:r>
            <a:r>
              <a:rPr lang="da-DK" sz="1200" dirty="0"/>
              <a:t>.</a:t>
            </a:r>
          </a:p>
          <a:p>
            <a:endParaRPr lang="da-DK" sz="1200" dirty="0"/>
          </a:p>
          <a:p>
            <a:r>
              <a:rPr lang="da-DK" sz="1200" dirty="0"/>
              <a:t>Helgenkåring</a:t>
            </a:r>
          </a:p>
          <a:p>
            <a:r>
              <a:rPr lang="da-DK" sz="1200" dirty="0"/>
              <a:t>Efter en tid begyndte der at gå rygter om mirakler ved Magnus' grav. Han blev helgenkåret i 1136. Sankt Magnuskatedralen på </a:t>
            </a:r>
            <a:r>
              <a:rPr lang="da-DK" sz="1200" dirty="0" err="1"/>
              <a:t>Egilsey</a:t>
            </a:r>
            <a:r>
              <a:rPr lang="da-DK" sz="1200" dirty="0"/>
              <a:t>, derudover er der tyve andre kirker spredt ud over Europa, som er dedikeret Magnus.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E7B9F2-3235-43CA-893D-115DF9B2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850" y="450484"/>
            <a:ext cx="1045360" cy="34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St Magnus Hymn, or Nobilis Humilis">
            <a:extLst>
              <a:ext uri="{FF2B5EF4-FFF2-40B4-BE49-F238E27FC236}">
                <a16:creationId xmlns:a16="http://schemas.microsoft.com/office/drawing/2014/main" id="{EB395A88-A376-42AA-A131-68826094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19" y="516224"/>
            <a:ext cx="5091183" cy="335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22C05F5-9AF1-4084-92D7-6023E095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1508" y="2045953"/>
            <a:ext cx="2928614" cy="219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32A9F20-EBED-4FE6-8772-18CE4340C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0" y="639098"/>
            <a:ext cx="8046589" cy="498987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034E93A-055F-4328-85C6-A0AF1B4F47A2}"/>
              </a:ext>
            </a:extLst>
          </p:cNvPr>
          <p:cNvSpPr txBox="1"/>
          <p:nvPr/>
        </p:nvSpPr>
        <p:spPr>
          <a:xfrm>
            <a:off x="8632724" y="2035277"/>
            <a:ext cx="2615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Magnus du ædle, ydmyge, standhaftige martyr; du dygtige, velsignelsesrige fyrste og rosværdige </a:t>
            </a:r>
            <a:r>
              <a:rPr lang="da-DK" dirty="0" err="1"/>
              <a:t>bekytter</a:t>
            </a:r>
            <a:r>
              <a:rPr lang="da-DK" dirty="0"/>
              <a:t>, skærm dine hengivne, som endnu bærer det skrøbelige køds byrde. </a:t>
            </a:r>
          </a:p>
        </p:txBody>
      </p:sp>
    </p:spTree>
    <p:extLst>
      <p:ext uri="{BB962C8B-B14F-4D97-AF65-F5344CB8AC3E}">
        <p14:creationId xmlns:p14="http://schemas.microsoft.com/office/powerpoint/2010/main" val="22815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r 3" title="Rasmussen - Higher Ground - Denmark - Official Video - Eurovision 2018">
            <a:hlinkClick r:id="" action="ppaction://media"/>
            <a:extLst>
              <a:ext uri="{FF2B5EF4-FFF2-40B4-BE49-F238E27FC236}">
                <a16:creationId xmlns:a16="http://schemas.microsoft.com/office/drawing/2014/main" id="{AECF9AE2-AC43-4129-B8E8-25250D0B8A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35549" y="1275940"/>
            <a:ext cx="2540000" cy="14351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EDD4B84E-10D1-4E68-BBE6-9973BD3CE8AE}"/>
              </a:ext>
            </a:extLst>
          </p:cNvPr>
          <p:cNvSpPr txBox="1"/>
          <p:nvPr/>
        </p:nvSpPr>
        <p:spPr>
          <a:xfrm>
            <a:off x="4395020" y="1256276"/>
            <a:ext cx="4041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Vindersangen ved det danske Melodi Grand Prix 2018, '</a:t>
            </a:r>
            <a:r>
              <a:rPr lang="da-DK" dirty="0" err="1"/>
              <a:t>Higher</a:t>
            </a:r>
            <a:r>
              <a:rPr lang="da-DK" dirty="0"/>
              <a:t> Ground' sunget af Jonas </a:t>
            </a:r>
            <a:r>
              <a:rPr lang="da-DK" dirty="0" err="1"/>
              <a:t>Flodager</a:t>
            </a:r>
            <a:r>
              <a:rPr lang="da-DK" dirty="0"/>
              <a:t> Rasmussen, var baseret på et sagn om Magnus </a:t>
            </a:r>
            <a:r>
              <a:rPr lang="da-DK" dirty="0" err="1"/>
              <a:t>Erlendsson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2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8466319E-B804-4ADC-BE97-27032FC0D804}"/>
              </a:ext>
            </a:extLst>
          </p:cNvPr>
          <p:cNvSpPr txBox="1"/>
          <p:nvPr/>
        </p:nvSpPr>
        <p:spPr>
          <a:xfrm>
            <a:off x="4739147" y="1280340"/>
            <a:ext cx="39132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Benedict (</a:t>
            </a:r>
            <a:r>
              <a:rPr lang="da-DK" dirty="0" err="1"/>
              <a:t>sankt</a:t>
            </a:r>
            <a:r>
              <a:rPr lang="da-DK" dirty="0"/>
              <a:t> Bengt) af </a:t>
            </a:r>
            <a:r>
              <a:rPr lang="da-DK" dirty="0" err="1"/>
              <a:t>Nurcia</a:t>
            </a:r>
            <a:r>
              <a:rPr lang="da-DK" dirty="0"/>
              <a:t> (ca. 480 til 547)</a:t>
            </a:r>
          </a:p>
          <a:p>
            <a:r>
              <a:rPr lang="da-DK" dirty="0"/>
              <a:t>Grundlagde Benediktinerordenen og forfattede </a:t>
            </a:r>
            <a:r>
              <a:rPr lang="da-DK" i="1" dirty="0"/>
              <a:t>Benedicts klosterregel.</a:t>
            </a:r>
          </a:p>
          <a:p>
            <a:r>
              <a:rPr lang="da-DK" i="1" dirty="0" err="1"/>
              <a:t>Ora</a:t>
            </a:r>
            <a:r>
              <a:rPr lang="da-DK" i="1" dirty="0"/>
              <a:t> et </a:t>
            </a:r>
            <a:r>
              <a:rPr lang="da-DK" i="1" dirty="0" err="1"/>
              <a:t>labora</a:t>
            </a:r>
            <a:r>
              <a:rPr lang="da-DK" i="1" dirty="0"/>
              <a:t>.</a:t>
            </a:r>
          </a:p>
          <a:p>
            <a:r>
              <a:rPr lang="da-DK" sz="1600" dirty="0"/>
              <a:t>(Fresko fra 1400-tallet)</a:t>
            </a:r>
          </a:p>
        </p:txBody>
      </p:sp>
      <p:pic>
        <p:nvPicPr>
          <p:cNvPr id="5" name="Billede 4" descr="Et billede, der indeholder tekst, gammel&#10;&#10;Automatisk genereret beskrivelse">
            <a:extLst>
              <a:ext uri="{FF2B5EF4-FFF2-40B4-BE49-F238E27FC236}">
                <a16:creationId xmlns:a16="http://schemas.microsoft.com/office/drawing/2014/main" id="{C41D6B5E-62DB-46DA-BC34-22038D1ED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3" y="931918"/>
            <a:ext cx="3053760" cy="372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8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E6D3675A-3951-4F65-A088-F7F9877F3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928660"/>
              </p:ext>
            </p:extLst>
          </p:nvPr>
        </p:nvGraphicFramePr>
        <p:xfrm>
          <a:off x="1830388" y="644525"/>
          <a:ext cx="8532812" cy="556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3" imgW="8533222" imgH="5567953" progId="Word.Document.12">
                  <p:embed/>
                </p:oleObj>
              </mc:Choice>
              <mc:Fallback>
                <p:oleObj name="Document" r:id="rId3" imgW="8533222" imgH="55679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0388" y="644525"/>
                        <a:ext cx="8532812" cy="556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9324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6C6A6D0-A5CD-4E33-9613-144508527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2" y="2919059"/>
            <a:ext cx="4776788" cy="3220135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5366FFC0-7A76-4B98-BB6E-C577990653E9}"/>
              </a:ext>
            </a:extLst>
          </p:cNvPr>
          <p:cNvSpPr txBox="1"/>
          <p:nvPr/>
        </p:nvSpPr>
        <p:spPr>
          <a:xfrm>
            <a:off x="1455174" y="1248697"/>
            <a:ext cx="409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Musica</a:t>
            </a:r>
            <a:r>
              <a:rPr lang="en-US" dirty="0"/>
              <a:t> </a:t>
            </a:r>
            <a:r>
              <a:rPr lang="en-US" dirty="0" err="1"/>
              <a:t>enchiriadis</a:t>
            </a:r>
            <a:r>
              <a:rPr lang="en-US" dirty="0"/>
              <a:t>: anonym </a:t>
            </a:r>
            <a:r>
              <a:rPr lang="en-US" dirty="0" err="1"/>
              <a:t>traktat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det 9. </a:t>
            </a:r>
            <a:r>
              <a:rPr lang="en-US" dirty="0" err="1"/>
              <a:t>århundrede</a:t>
            </a:r>
            <a:r>
              <a:rPr lang="en-US" dirty="0"/>
              <a:t>. </a:t>
            </a:r>
            <a:endParaRPr lang="da-DK" dirty="0"/>
          </a:p>
        </p:txBody>
      </p:sp>
      <p:pic>
        <p:nvPicPr>
          <p:cNvPr id="5" name="Billede 4" descr="Et billede, der indeholder tekst, kort, dokument&#10;&#10;Automatisk genereret beskrivelse">
            <a:extLst>
              <a:ext uri="{FF2B5EF4-FFF2-40B4-BE49-F238E27FC236}">
                <a16:creationId xmlns:a16="http://schemas.microsoft.com/office/drawing/2014/main" id="{604BF151-C962-4016-BA99-81B97C1B2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59" y="2369573"/>
            <a:ext cx="5296777" cy="31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7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38CFE0F-B5F4-4A4E-8148-8A04FBF90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8807" r="5463" b="17530"/>
          <a:stretch/>
        </p:blipFill>
        <p:spPr>
          <a:xfrm>
            <a:off x="857955" y="1083733"/>
            <a:ext cx="7720493" cy="52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87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1216</Words>
  <Application>Microsoft Office PowerPoint</Application>
  <PresentationFormat>Widescreen</PresentationFormat>
  <Paragraphs>89</Paragraphs>
  <Slides>28</Slides>
  <Notes>1</Notes>
  <HiddenSlides>0</HiddenSlides>
  <MMClips>14</MMClips>
  <ScaleCrop>false</ScaleCrop>
  <HeadingPairs>
    <vt:vector size="8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Publico text</vt:lpstr>
      <vt:lpstr>Office-tema</vt:lpstr>
      <vt:lpstr>Document</vt:lpstr>
      <vt:lpstr>Guidet rundtur i musikhistorien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Guidet rundtur i musikhistorien</dc:title>
  <dc:creator>Kåre Duhn</dc:creator>
  <cp:lastModifiedBy>Kåre Duhn</cp:lastModifiedBy>
  <cp:revision>22</cp:revision>
  <cp:lastPrinted>2022-03-02T07:56:11Z</cp:lastPrinted>
  <dcterms:created xsi:type="dcterms:W3CDTF">2022-02-15T18:51:01Z</dcterms:created>
  <dcterms:modified xsi:type="dcterms:W3CDTF">2022-03-15T17:11:59Z</dcterms:modified>
</cp:coreProperties>
</file>