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3" r:id="rId4"/>
    <p:sldId id="257" r:id="rId5"/>
    <p:sldId id="263" r:id="rId6"/>
    <p:sldId id="264" r:id="rId7"/>
    <p:sldId id="275" r:id="rId8"/>
    <p:sldId id="265" r:id="rId9"/>
    <p:sldId id="267" r:id="rId10"/>
    <p:sldId id="266" r:id="rId11"/>
    <p:sldId id="268" r:id="rId12"/>
    <p:sldId id="262" r:id="rId13"/>
    <p:sldId id="270" r:id="rId14"/>
    <p:sldId id="271" r:id="rId15"/>
    <p:sldId id="272" r:id="rId16"/>
    <p:sldId id="258" r:id="rId17"/>
    <p:sldId id="261" r:id="rId18"/>
    <p:sldId id="276" r:id="rId19"/>
    <p:sldId id="277" r:id="rId20"/>
    <p:sldId id="259" r:id="rId21"/>
    <p:sldId id="274"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686"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B5F55-7D0F-444A-9680-C7FA51F3978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4460A1C-CA3A-48FF-B264-8317DAA19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1B9051D-466D-4F6C-8B77-E5D584439951}"/>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5" name="Pladsholder til sidefod 4">
            <a:extLst>
              <a:ext uri="{FF2B5EF4-FFF2-40B4-BE49-F238E27FC236}">
                <a16:creationId xmlns:a16="http://schemas.microsoft.com/office/drawing/2014/main" id="{28EBE3AA-BA2D-4F53-A603-0E00160A521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2C0230-0D1B-4DEF-9615-5623D74B5451}"/>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129571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902EC-EFE6-498A-A446-CA0A2F50924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71515D-76F1-42AD-A37D-69EA74FB8E3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520E15-1C80-4124-871D-535BFBFC5BDE}"/>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5" name="Pladsholder til sidefod 4">
            <a:extLst>
              <a:ext uri="{FF2B5EF4-FFF2-40B4-BE49-F238E27FC236}">
                <a16:creationId xmlns:a16="http://schemas.microsoft.com/office/drawing/2014/main" id="{F4DD6A65-EEC8-443C-9CD0-122A5C14479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3E9DEB-95B2-48E3-AFC7-84576C5B5BDE}"/>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29333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149CDFF-2235-462C-8B53-F487652FB6B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2E6893C-50FF-44A5-8032-A7849437098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4D6FC73-A9E9-476D-ADF8-4990FD432897}"/>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5" name="Pladsholder til sidefod 4">
            <a:extLst>
              <a:ext uri="{FF2B5EF4-FFF2-40B4-BE49-F238E27FC236}">
                <a16:creationId xmlns:a16="http://schemas.microsoft.com/office/drawing/2014/main" id="{EDA2C137-F46F-46A7-9F42-B9D7F789E5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D8A75EE-94AC-4CC8-9E2F-5FF60240E5F7}"/>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330543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58611-978A-4E00-87F2-681385AC51C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08F057D-9E99-45BA-86D7-531BE805CB1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47F6EFD-F627-48E0-ACA6-DB1EE0E7C0B4}"/>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5" name="Pladsholder til sidefod 4">
            <a:extLst>
              <a:ext uri="{FF2B5EF4-FFF2-40B4-BE49-F238E27FC236}">
                <a16:creationId xmlns:a16="http://schemas.microsoft.com/office/drawing/2014/main" id="{3517F148-10D9-411B-91BF-DEEE2AA248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E41C95D-E33B-4040-9202-A97F3499F751}"/>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224162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2C564-D4D4-40EA-8B89-84EFC3439A7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78A85C9-83E2-4E1F-AC1B-1B42D6272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D6603AC-2500-4C72-A229-6B71B3EDF27E}"/>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5" name="Pladsholder til sidefod 4">
            <a:extLst>
              <a:ext uri="{FF2B5EF4-FFF2-40B4-BE49-F238E27FC236}">
                <a16:creationId xmlns:a16="http://schemas.microsoft.com/office/drawing/2014/main" id="{CDF38584-2CFE-4794-BB79-EF79F254AE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71091FD-12D9-4BAF-9A16-953F573EC5C0}"/>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328872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BE888-D2C0-4F1A-AC31-407BD9D16E1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9F6C866-A928-4845-801C-7CB5F4338C0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3073B5C-7F9B-4080-A947-24CD5D6BBDE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F98AA93-860A-4F25-ABBD-F002034FDD89}"/>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6" name="Pladsholder til sidefod 5">
            <a:extLst>
              <a:ext uri="{FF2B5EF4-FFF2-40B4-BE49-F238E27FC236}">
                <a16:creationId xmlns:a16="http://schemas.microsoft.com/office/drawing/2014/main" id="{61A1E5D6-1E67-4AC4-B969-071F20CE5A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D7F739E-17A3-451B-94F9-9292597AC7CB}"/>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255911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D936E-A449-41AC-B8D4-A04BD954BA9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8914207-01C1-4474-AFDD-DF177A257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FB759C3-3D10-46C0-81DD-239FC387AFA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5047547-DF44-453A-89DB-F0D0FD4C4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F34C53C-C338-4FF3-900A-230DD5739F2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788C3BB-41C2-4FD8-B244-5ED818557BBF}"/>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8" name="Pladsholder til sidefod 7">
            <a:extLst>
              <a:ext uri="{FF2B5EF4-FFF2-40B4-BE49-F238E27FC236}">
                <a16:creationId xmlns:a16="http://schemas.microsoft.com/office/drawing/2014/main" id="{CA716E53-D0E6-47B6-A332-C747FDB1D92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DE5FB5A-1742-4462-8BC2-7CEF6F8B46BB}"/>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218315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55F85-F3F2-4434-B9B6-1B735057DE4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8C372DE-1E44-4671-824D-DA6678A8E0A6}"/>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4" name="Pladsholder til sidefod 3">
            <a:extLst>
              <a:ext uri="{FF2B5EF4-FFF2-40B4-BE49-F238E27FC236}">
                <a16:creationId xmlns:a16="http://schemas.microsoft.com/office/drawing/2014/main" id="{D88930BB-36D2-4E88-954B-26F215E41F3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95F0EFD-C952-4681-933A-5C2C30D11224}"/>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33142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44DAAF-351D-496C-8C2A-84AB29890B50}"/>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3" name="Pladsholder til sidefod 2">
            <a:extLst>
              <a:ext uri="{FF2B5EF4-FFF2-40B4-BE49-F238E27FC236}">
                <a16:creationId xmlns:a16="http://schemas.microsoft.com/office/drawing/2014/main" id="{F0E1A082-116D-4550-9F4C-3EE7B7369F1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5BB453C-AF88-47B8-A2E2-265BB9A7E46C}"/>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376676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68AE5-FC5B-4761-BF6B-2D5001264E7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106B1DD-EF95-4ABD-943B-D93A9E6826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512F7D8-A5D3-4429-82B8-083064462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D1BBA82-3B45-4C89-8F12-FCE8D73AD86E}"/>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6" name="Pladsholder til sidefod 5">
            <a:extLst>
              <a:ext uri="{FF2B5EF4-FFF2-40B4-BE49-F238E27FC236}">
                <a16:creationId xmlns:a16="http://schemas.microsoft.com/office/drawing/2014/main" id="{B2E63476-ADDF-4B26-BC40-E1888073C6A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BFD49A2-3A0A-49F4-ADBE-9DECEA1543C3}"/>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21084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532E-920A-4998-A596-2333336C8DB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9499289-3FBF-4FF6-8387-567198A66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18E5A81-8A37-41D3-A61F-82BA5A468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20442AE-154E-423A-99A6-3202158C4F1D}"/>
              </a:ext>
            </a:extLst>
          </p:cNvPr>
          <p:cNvSpPr>
            <a:spLocks noGrp="1"/>
          </p:cNvSpPr>
          <p:nvPr>
            <p:ph type="dt" sz="half" idx="10"/>
          </p:nvPr>
        </p:nvSpPr>
        <p:spPr/>
        <p:txBody>
          <a:bodyPr/>
          <a:lstStyle/>
          <a:p>
            <a:fld id="{0D35BED0-63C2-4695-B2BA-C741929B7A8F}" type="datetimeFigureOut">
              <a:rPr lang="da-DK" smtClean="0"/>
              <a:t>23-03-2022</a:t>
            </a:fld>
            <a:endParaRPr lang="da-DK"/>
          </a:p>
        </p:txBody>
      </p:sp>
      <p:sp>
        <p:nvSpPr>
          <p:cNvPr id="6" name="Pladsholder til sidefod 5">
            <a:extLst>
              <a:ext uri="{FF2B5EF4-FFF2-40B4-BE49-F238E27FC236}">
                <a16:creationId xmlns:a16="http://schemas.microsoft.com/office/drawing/2014/main" id="{D754933B-90B2-43A0-9FE5-0B6370DDC68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BF4F6CA-886A-471D-BAD9-DD76B97A7CEE}"/>
              </a:ext>
            </a:extLst>
          </p:cNvPr>
          <p:cNvSpPr>
            <a:spLocks noGrp="1"/>
          </p:cNvSpPr>
          <p:nvPr>
            <p:ph type="sldNum" sz="quarter" idx="12"/>
          </p:nvPr>
        </p:nvSpPr>
        <p:spPr/>
        <p:txBody>
          <a:bodyPr/>
          <a:lstStyle/>
          <a:p>
            <a:fld id="{7B619429-F0F3-4E19-819D-161134B9D043}" type="slidenum">
              <a:rPr lang="da-DK" smtClean="0"/>
              <a:t>‹nr.›</a:t>
            </a:fld>
            <a:endParaRPr lang="da-DK"/>
          </a:p>
        </p:txBody>
      </p:sp>
    </p:spTree>
    <p:extLst>
      <p:ext uri="{BB962C8B-B14F-4D97-AF65-F5344CB8AC3E}">
        <p14:creationId xmlns:p14="http://schemas.microsoft.com/office/powerpoint/2010/main" val="345992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BC0AA2A-756C-417E-8D55-3568CA02C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8B051D3-784C-4CE6-9B28-9AF265B15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FB37CD4-277A-4DE3-831F-2BF8585AD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5BED0-63C2-4695-B2BA-C741929B7A8F}" type="datetimeFigureOut">
              <a:rPr lang="da-DK" smtClean="0"/>
              <a:t>23-03-2022</a:t>
            </a:fld>
            <a:endParaRPr lang="da-DK"/>
          </a:p>
        </p:txBody>
      </p:sp>
      <p:sp>
        <p:nvSpPr>
          <p:cNvPr id="5" name="Pladsholder til sidefod 4">
            <a:extLst>
              <a:ext uri="{FF2B5EF4-FFF2-40B4-BE49-F238E27FC236}">
                <a16:creationId xmlns:a16="http://schemas.microsoft.com/office/drawing/2014/main" id="{6D9EC3F6-51F6-4298-9770-EF3977E93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41648F1-A880-493F-8DB9-E800EFB71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19429-F0F3-4E19-819D-161134B9D043}" type="slidenum">
              <a:rPr lang="da-DK" smtClean="0"/>
              <a:t>‹nr.›</a:t>
            </a:fld>
            <a:endParaRPr lang="da-DK"/>
          </a:p>
        </p:txBody>
      </p:sp>
    </p:spTree>
    <p:extLst>
      <p:ext uri="{BB962C8B-B14F-4D97-AF65-F5344CB8AC3E}">
        <p14:creationId xmlns:p14="http://schemas.microsoft.com/office/powerpoint/2010/main" val="91548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video" Target="https://www.youtube.com/embed/jPJNJr6iBrs?feature=oembed" TargetMode="External"/><Relationship Id="rId7" Type="http://schemas.openxmlformats.org/officeDocument/2006/relationships/image" Target="../media/image19.jpeg"/><Relationship Id="rId2" Type="http://schemas.openxmlformats.org/officeDocument/2006/relationships/video" Target="https://www.youtube.com/embed/1EUzLxDYBvA?feature=oembed" TargetMode="External"/><Relationship Id="rId1" Type="http://schemas.openxmlformats.org/officeDocument/2006/relationships/video" Target="https://www.youtube.com/embed/amo28hDld6o?feature=oembed" TargetMode="External"/><Relationship Id="rId6" Type="http://schemas.openxmlformats.org/officeDocument/2006/relationships/image" Target="../media/image18.jpeg"/><Relationship Id="rId5" Type="http://schemas.openxmlformats.org/officeDocument/2006/relationships/slideLayout" Target="../slideLayouts/slideLayout7.xml"/><Relationship Id="rId4" Type="http://schemas.openxmlformats.org/officeDocument/2006/relationships/video" Target="https://www.youtube.com/embed/3MvbOuMo4GU?feature=oembed" TargetMode="Externa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5q5AGcq3_kc?feature=oembed" TargetMode="External"/><Relationship Id="rId1" Type="http://schemas.openxmlformats.org/officeDocument/2006/relationships/video" Target="https://www.youtube.com/embed/f2yqxneZJoU?feature=oembed"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video" Target="https://www.youtube.com/embed/9UMvZlpbYPg?feature=oembed"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7.xml"/><Relationship Id="rId1" Type="http://schemas.openxmlformats.org/officeDocument/2006/relationships/video" Target="https://www.youtube.com/embed/q8iBAVwd5sg?feature=oembed" TargetMode="Externa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0yd5EE0hAB8?feature=oembed" TargetMode="External"/><Relationship Id="rId1" Type="http://schemas.openxmlformats.org/officeDocument/2006/relationships/video" Target="https://www.youtube.com/embed/bh2daiBmwrQ?feature=oembed" TargetMode="Externa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CuuLfWq2N9k?feature=oembed" TargetMode="External"/><Relationship Id="rId4" Type="http://schemas.openxmlformats.org/officeDocument/2006/relationships/hyperlink" Target="https://open.spotify.com/track/1oT0cZDCqmmVUytJStBAEs?si=96a2a260d816467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7.xml"/><Relationship Id="rId1" Type="http://schemas.openxmlformats.org/officeDocument/2006/relationships/video" Target="https://www.youtube.com/embed/Pb_2O6yAltQ?feature=oembed" TargetMode="Externa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ideo" Target="https://www.youtube.com/embed/sCZu4Caxtx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ideo" Target="https://www.youtube.com/embed/zqWXwE2K_0E?feature=oembed" TargetMode="Externa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ideo" Target="https://www.youtube.com/embed/P3s_2V4P0RI?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iX3_lKhfVoQ?feature=oembed"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NWhCXECuxQ0?feature=oembed" TargetMode="External"/><Relationship Id="rId1" Type="http://schemas.openxmlformats.org/officeDocument/2006/relationships/video" Target="https://www.youtube.com/embed/gdPKFMWNon0?feature=oembed" TargetMode="Externa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rQPtG1Kb3Kg?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vYyjhteo0HM?start=69&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D1EB74B-72D2-4220-B396-6FF237F8F92E}"/>
              </a:ext>
            </a:extLst>
          </p:cNvPr>
          <p:cNvSpPr>
            <a:spLocks noGrp="1"/>
          </p:cNvSpPr>
          <p:nvPr>
            <p:ph type="ctrTitle"/>
          </p:nvPr>
        </p:nvSpPr>
        <p:spPr>
          <a:xfrm>
            <a:off x="935396" y="594889"/>
            <a:ext cx="6688318" cy="763142"/>
          </a:xfrm>
        </p:spPr>
        <p:txBody>
          <a:bodyPr>
            <a:noAutofit/>
          </a:bodyPr>
          <a:lstStyle/>
          <a:p>
            <a:r>
              <a:rPr lang="da-DK" sz="4000" dirty="0"/>
              <a:t>Guidet rundtur i musikhistorien</a:t>
            </a:r>
          </a:p>
        </p:txBody>
      </p:sp>
      <p:sp>
        <p:nvSpPr>
          <p:cNvPr id="5" name="Tekstfelt 4">
            <a:extLst>
              <a:ext uri="{FF2B5EF4-FFF2-40B4-BE49-F238E27FC236}">
                <a16:creationId xmlns:a16="http://schemas.microsoft.com/office/drawing/2014/main" id="{71CB7617-C4FB-4116-BCD5-E61E33C0F952}"/>
              </a:ext>
            </a:extLst>
          </p:cNvPr>
          <p:cNvSpPr txBox="1"/>
          <p:nvPr/>
        </p:nvSpPr>
        <p:spPr>
          <a:xfrm>
            <a:off x="7224119" y="1519084"/>
            <a:ext cx="3040757" cy="523220"/>
          </a:xfrm>
          <a:prstGeom prst="rect">
            <a:avLst/>
          </a:prstGeom>
          <a:noFill/>
        </p:spPr>
        <p:txBody>
          <a:bodyPr wrap="square">
            <a:spAutoFit/>
          </a:bodyPr>
          <a:lstStyle/>
          <a:p>
            <a:pPr algn="ctr"/>
            <a:r>
              <a:rPr lang="da-DK" sz="2800" dirty="0"/>
              <a:t>4. renæssancen</a:t>
            </a:r>
          </a:p>
        </p:txBody>
      </p:sp>
      <p:pic>
        <p:nvPicPr>
          <p:cNvPr id="3" name="Billede 2" descr="Et billede, der indeholder himmel, vand, udendørs, bred&#10;&#10;Automatisk genereret beskrivelse">
            <a:extLst>
              <a:ext uri="{FF2B5EF4-FFF2-40B4-BE49-F238E27FC236}">
                <a16:creationId xmlns:a16="http://schemas.microsoft.com/office/drawing/2014/main" id="{1579FCC7-E865-42A2-91C7-4F7CC86CA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396" y="1898600"/>
            <a:ext cx="5745278" cy="3828689"/>
          </a:xfrm>
          <a:prstGeom prst="rect">
            <a:avLst/>
          </a:prstGeom>
        </p:spPr>
      </p:pic>
      <p:pic>
        <p:nvPicPr>
          <p:cNvPr id="6" name="Billede 5" descr="Et billede, der indeholder tekst, bog, gammel, adskillige&#10;&#10;Automatisk genereret beskrivelse">
            <a:extLst>
              <a:ext uri="{FF2B5EF4-FFF2-40B4-BE49-F238E27FC236}">
                <a16:creationId xmlns:a16="http://schemas.microsoft.com/office/drawing/2014/main" id="{A7D9E5D9-146E-455F-B494-7A9F6B162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369" y="2870583"/>
            <a:ext cx="2939844" cy="3464464"/>
          </a:xfrm>
          <a:prstGeom prst="rect">
            <a:avLst/>
          </a:prstGeom>
        </p:spPr>
      </p:pic>
    </p:spTree>
    <p:extLst>
      <p:ext uri="{BB962C8B-B14F-4D97-AF65-F5344CB8AC3E}">
        <p14:creationId xmlns:p14="http://schemas.microsoft.com/office/powerpoint/2010/main" val="135367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r 2" title="Piffaro krumhorn">
            <a:hlinkClick r:id="" action="ppaction://media"/>
            <a:extLst>
              <a:ext uri="{FF2B5EF4-FFF2-40B4-BE49-F238E27FC236}">
                <a16:creationId xmlns:a16="http://schemas.microsoft.com/office/drawing/2014/main" id="{88E1FA82-9D23-4A3A-96B9-92D8E84E7F8A}"/>
              </a:ext>
            </a:extLst>
          </p:cNvPr>
          <p:cNvPicPr>
            <a:picLocks noRot="1" noChangeAspect="1"/>
          </p:cNvPicPr>
          <p:nvPr>
            <a:videoFile r:link="rId1"/>
          </p:nvPr>
        </p:nvPicPr>
        <p:blipFill>
          <a:blip r:embed="rId6"/>
          <a:stretch>
            <a:fillRect/>
          </a:stretch>
        </p:blipFill>
        <p:spPr>
          <a:xfrm>
            <a:off x="1130101" y="528689"/>
            <a:ext cx="4051499" cy="2289097"/>
          </a:xfrm>
          <a:prstGeom prst="rect">
            <a:avLst/>
          </a:prstGeom>
        </p:spPr>
      </p:pic>
      <p:pic>
        <p:nvPicPr>
          <p:cNvPr id="4" name="Onlinemedier 3" title="Jeremy West Introduces the Cornett">
            <a:hlinkClick r:id="" action="ppaction://media"/>
            <a:extLst>
              <a:ext uri="{FF2B5EF4-FFF2-40B4-BE49-F238E27FC236}">
                <a16:creationId xmlns:a16="http://schemas.microsoft.com/office/drawing/2014/main" id="{F1DF390D-8F5E-4777-B89D-02DDD1B64514}"/>
              </a:ext>
            </a:extLst>
          </p:cNvPr>
          <p:cNvPicPr>
            <a:picLocks noRot="1" noChangeAspect="1"/>
          </p:cNvPicPr>
          <p:nvPr>
            <a:videoFile r:link="rId2"/>
          </p:nvPr>
        </p:nvPicPr>
        <p:blipFill>
          <a:blip r:embed="rId7"/>
          <a:stretch>
            <a:fillRect/>
          </a:stretch>
        </p:blipFill>
        <p:spPr>
          <a:xfrm>
            <a:off x="7010402" y="633658"/>
            <a:ext cx="3865714" cy="2184128"/>
          </a:xfrm>
          <a:prstGeom prst="rect">
            <a:avLst/>
          </a:prstGeom>
        </p:spPr>
      </p:pic>
      <p:sp>
        <p:nvSpPr>
          <p:cNvPr id="7" name="Tekstfelt 6">
            <a:extLst>
              <a:ext uri="{FF2B5EF4-FFF2-40B4-BE49-F238E27FC236}">
                <a16:creationId xmlns:a16="http://schemas.microsoft.com/office/drawing/2014/main" id="{425B02B2-B8E4-432B-A119-FE4CB9009F0E}"/>
              </a:ext>
            </a:extLst>
          </p:cNvPr>
          <p:cNvSpPr txBox="1"/>
          <p:nvPr/>
        </p:nvSpPr>
        <p:spPr>
          <a:xfrm>
            <a:off x="1130101" y="3059668"/>
            <a:ext cx="1458669" cy="369332"/>
          </a:xfrm>
          <a:prstGeom prst="rect">
            <a:avLst/>
          </a:prstGeom>
          <a:noFill/>
        </p:spPr>
        <p:txBody>
          <a:bodyPr wrap="none" rtlCol="0">
            <a:spAutoFit/>
          </a:bodyPr>
          <a:lstStyle/>
          <a:p>
            <a:r>
              <a:rPr lang="da-DK" dirty="0"/>
              <a:t>Krum(m)horn</a:t>
            </a:r>
          </a:p>
        </p:txBody>
      </p:sp>
      <p:sp>
        <p:nvSpPr>
          <p:cNvPr id="8" name="Tekstfelt 7">
            <a:extLst>
              <a:ext uri="{FF2B5EF4-FFF2-40B4-BE49-F238E27FC236}">
                <a16:creationId xmlns:a16="http://schemas.microsoft.com/office/drawing/2014/main" id="{C9A96AE6-5A5F-4B9E-8B03-BCEC02038D6E}"/>
              </a:ext>
            </a:extLst>
          </p:cNvPr>
          <p:cNvSpPr txBox="1"/>
          <p:nvPr/>
        </p:nvSpPr>
        <p:spPr>
          <a:xfrm>
            <a:off x="7010402" y="3059668"/>
            <a:ext cx="570990" cy="369332"/>
          </a:xfrm>
          <a:prstGeom prst="rect">
            <a:avLst/>
          </a:prstGeom>
          <a:noFill/>
        </p:spPr>
        <p:txBody>
          <a:bodyPr wrap="none" rtlCol="0">
            <a:spAutoFit/>
          </a:bodyPr>
          <a:lstStyle/>
          <a:p>
            <a:r>
              <a:rPr lang="da-DK" dirty="0"/>
              <a:t>Zink</a:t>
            </a:r>
          </a:p>
        </p:txBody>
      </p:sp>
      <p:pic>
        <p:nvPicPr>
          <p:cNvPr id="9" name="Onlinemedier 8" title="Adam Woolf Introduces the Sackbutt">
            <a:hlinkClick r:id="" action="ppaction://media"/>
            <a:extLst>
              <a:ext uri="{FF2B5EF4-FFF2-40B4-BE49-F238E27FC236}">
                <a16:creationId xmlns:a16="http://schemas.microsoft.com/office/drawing/2014/main" id="{8C349DFF-94E0-433A-9F29-EC51ACC9B739}"/>
              </a:ext>
            </a:extLst>
          </p:cNvPr>
          <p:cNvPicPr>
            <a:picLocks noRot="1" noChangeAspect="1"/>
          </p:cNvPicPr>
          <p:nvPr>
            <a:videoFile r:link="rId3"/>
          </p:nvPr>
        </p:nvPicPr>
        <p:blipFill>
          <a:blip r:embed="rId8"/>
          <a:stretch>
            <a:fillRect/>
          </a:stretch>
        </p:blipFill>
        <p:spPr>
          <a:xfrm>
            <a:off x="1130101" y="3743837"/>
            <a:ext cx="3519237" cy="1988369"/>
          </a:xfrm>
          <a:prstGeom prst="rect">
            <a:avLst/>
          </a:prstGeom>
        </p:spPr>
      </p:pic>
      <p:sp>
        <p:nvSpPr>
          <p:cNvPr id="11" name="Tekstfelt 10">
            <a:extLst>
              <a:ext uri="{FF2B5EF4-FFF2-40B4-BE49-F238E27FC236}">
                <a16:creationId xmlns:a16="http://schemas.microsoft.com/office/drawing/2014/main" id="{B3FED7D2-486A-4B54-BCF3-DC4092437802}"/>
              </a:ext>
            </a:extLst>
          </p:cNvPr>
          <p:cNvSpPr txBox="1"/>
          <p:nvPr/>
        </p:nvSpPr>
        <p:spPr>
          <a:xfrm>
            <a:off x="1130101" y="5989476"/>
            <a:ext cx="997324" cy="369332"/>
          </a:xfrm>
          <a:prstGeom prst="rect">
            <a:avLst/>
          </a:prstGeom>
          <a:noFill/>
        </p:spPr>
        <p:txBody>
          <a:bodyPr wrap="none" rtlCol="0">
            <a:spAutoFit/>
          </a:bodyPr>
          <a:lstStyle/>
          <a:p>
            <a:r>
              <a:rPr lang="da-DK" dirty="0" err="1"/>
              <a:t>Sackbutt</a:t>
            </a:r>
            <a:endParaRPr lang="da-DK" dirty="0"/>
          </a:p>
        </p:txBody>
      </p:sp>
      <p:pic>
        <p:nvPicPr>
          <p:cNvPr id="12" name="Onlinemedier 11" title="Amours, amours (1533) - Nicolas Gombert (1495? - 1556?)">
            <a:hlinkClick r:id="" action="ppaction://media"/>
            <a:extLst>
              <a:ext uri="{FF2B5EF4-FFF2-40B4-BE49-F238E27FC236}">
                <a16:creationId xmlns:a16="http://schemas.microsoft.com/office/drawing/2014/main" id="{B4F5BC28-7475-4537-91D0-9025337CB43E}"/>
              </a:ext>
            </a:extLst>
          </p:cNvPr>
          <p:cNvPicPr>
            <a:picLocks noRot="1" noChangeAspect="1"/>
          </p:cNvPicPr>
          <p:nvPr>
            <a:videoFile r:link="rId4"/>
          </p:nvPr>
        </p:nvPicPr>
        <p:blipFill>
          <a:blip r:embed="rId9"/>
          <a:stretch>
            <a:fillRect/>
          </a:stretch>
        </p:blipFill>
        <p:spPr>
          <a:xfrm>
            <a:off x="6886568" y="3787775"/>
            <a:ext cx="3519237" cy="1988369"/>
          </a:xfrm>
          <a:prstGeom prst="rect">
            <a:avLst/>
          </a:prstGeom>
        </p:spPr>
      </p:pic>
      <p:sp>
        <p:nvSpPr>
          <p:cNvPr id="13" name="Tekstfelt 12">
            <a:extLst>
              <a:ext uri="{FF2B5EF4-FFF2-40B4-BE49-F238E27FC236}">
                <a16:creationId xmlns:a16="http://schemas.microsoft.com/office/drawing/2014/main" id="{AC8525DD-F24D-44CD-908C-A9E6C9123D6B}"/>
              </a:ext>
            </a:extLst>
          </p:cNvPr>
          <p:cNvSpPr txBox="1"/>
          <p:nvPr/>
        </p:nvSpPr>
        <p:spPr>
          <a:xfrm>
            <a:off x="6798077" y="5874152"/>
            <a:ext cx="3152167" cy="369332"/>
          </a:xfrm>
          <a:prstGeom prst="rect">
            <a:avLst/>
          </a:prstGeom>
          <a:noFill/>
        </p:spPr>
        <p:txBody>
          <a:bodyPr wrap="square" rtlCol="0">
            <a:spAutoFit/>
          </a:bodyPr>
          <a:lstStyle/>
          <a:p>
            <a:r>
              <a:rPr lang="da-DK" dirty="0"/>
              <a:t>Dulcian – en slags fagot.</a:t>
            </a:r>
          </a:p>
        </p:txBody>
      </p:sp>
    </p:spTree>
    <p:extLst>
      <p:ext uri="{BB962C8B-B14F-4D97-AF65-F5344CB8AC3E}">
        <p14:creationId xmlns:p14="http://schemas.microsoft.com/office/powerpoint/2010/main" val="39029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p:cMediaNode vol="80000">
                <p:cTn id="25" fill="hold"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video>
              <p:cMediaNode vol="80000">
                <p:cTn id="31" fill="hold" display="0">
                  <p:stCondLst>
                    <p:cond delay="indefinite"/>
                  </p:stCondLst>
                </p:cTn>
                <p:tgtEl>
                  <p:spTgt spid="9"/>
                </p:tgtEl>
              </p:cMediaNode>
            </p:vide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9"/>
                                        </p:tgtEl>
                                      </p:cBhvr>
                                    </p:cmd>
                                  </p:childTnLst>
                                </p:cTn>
                              </p:par>
                            </p:childTnLst>
                          </p:cTn>
                        </p:par>
                      </p:childTnLst>
                    </p:cTn>
                  </p:par>
                </p:childTnLst>
              </p:cTn>
              <p:nextCondLst>
                <p:cond evt="onClick" delay="0">
                  <p:tgtEl>
                    <p:spTgt spid="9"/>
                  </p:tgtEl>
                </p:cond>
              </p:nextCondLst>
            </p:seq>
            <p:video>
              <p:cMediaNode vol="80000">
                <p:cTn id="37" fill="hold" display="0">
                  <p:stCondLst>
                    <p:cond delay="indefinite"/>
                  </p:stCondLst>
                </p:cTn>
                <p:tgtEl>
                  <p:spTgt spid="12"/>
                </p:tgtEl>
              </p:cMediaNode>
            </p:vide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r 1" title="Th. Morley - Dances for Broken Consort, from the Concert Lessons, Book 1 (1599)">
            <a:hlinkClick r:id="" action="ppaction://media"/>
            <a:extLst>
              <a:ext uri="{FF2B5EF4-FFF2-40B4-BE49-F238E27FC236}">
                <a16:creationId xmlns:a16="http://schemas.microsoft.com/office/drawing/2014/main" id="{4DCDDA1B-2032-4C27-9E1B-3EC2B2F1AB19}"/>
              </a:ext>
            </a:extLst>
          </p:cNvPr>
          <p:cNvPicPr>
            <a:picLocks noRot="1" noChangeAspect="1"/>
          </p:cNvPicPr>
          <p:nvPr>
            <a:videoFile r:link="rId1"/>
          </p:nvPr>
        </p:nvPicPr>
        <p:blipFill>
          <a:blip r:embed="rId4"/>
          <a:stretch>
            <a:fillRect/>
          </a:stretch>
        </p:blipFill>
        <p:spPr>
          <a:xfrm>
            <a:off x="6096000" y="691339"/>
            <a:ext cx="4245781" cy="2398866"/>
          </a:xfrm>
          <a:prstGeom prst="rect">
            <a:avLst/>
          </a:prstGeom>
        </p:spPr>
      </p:pic>
      <p:sp>
        <p:nvSpPr>
          <p:cNvPr id="4" name="Tekstfelt 3">
            <a:extLst>
              <a:ext uri="{FF2B5EF4-FFF2-40B4-BE49-F238E27FC236}">
                <a16:creationId xmlns:a16="http://schemas.microsoft.com/office/drawing/2014/main" id="{4095E585-B23A-4BA8-9916-18A317A0D15C}"/>
              </a:ext>
            </a:extLst>
          </p:cNvPr>
          <p:cNvSpPr txBox="1"/>
          <p:nvPr/>
        </p:nvSpPr>
        <p:spPr>
          <a:xfrm>
            <a:off x="5761703" y="4203570"/>
            <a:ext cx="6096000" cy="1477328"/>
          </a:xfrm>
          <a:prstGeom prst="rect">
            <a:avLst/>
          </a:prstGeom>
          <a:noFill/>
        </p:spPr>
        <p:txBody>
          <a:bodyPr wrap="square">
            <a:spAutoFit/>
          </a:bodyPr>
          <a:lstStyle/>
          <a:p>
            <a:r>
              <a:rPr lang="da-DK" dirty="0"/>
              <a:t>Th. Morley - Dances for </a:t>
            </a:r>
            <a:r>
              <a:rPr lang="da-DK" dirty="0" err="1"/>
              <a:t>Broken</a:t>
            </a:r>
            <a:r>
              <a:rPr lang="da-DK" dirty="0"/>
              <a:t> Consort (1599)</a:t>
            </a:r>
          </a:p>
          <a:p>
            <a:r>
              <a:rPr lang="da-DK" dirty="0"/>
              <a:t>From THE FIRST BOOKE OF CONSORT LESSONS, made by </a:t>
            </a:r>
            <a:r>
              <a:rPr lang="da-DK" dirty="0" err="1"/>
              <a:t>diuers</a:t>
            </a:r>
            <a:r>
              <a:rPr lang="da-DK" dirty="0"/>
              <a:t> </a:t>
            </a:r>
            <a:r>
              <a:rPr lang="da-DK" dirty="0" err="1"/>
              <a:t>exquisite</a:t>
            </a:r>
            <a:r>
              <a:rPr lang="da-DK" dirty="0"/>
              <a:t> Authors, for </a:t>
            </a:r>
            <a:r>
              <a:rPr lang="da-DK" dirty="0" err="1"/>
              <a:t>six</a:t>
            </a:r>
            <a:r>
              <a:rPr lang="da-DK" dirty="0"/>
              <a:t> Instruments to </a:t>
            </a:r>
            <a:r>
              <a:rPr lang="da-DK" dirty="0" err="1"/>
              <a:t>play</a:t>
            </a:r>
            <a:r>
              <a:rPr lang="da-DK" dirty="0"/>
              <a:t> </a:t>
            </a:r>
            <a:r>
              <a:rPr lang="da-DK" dirty="0" err="1"/>
              <a:t>together</a:t>
            </a:r>
            <a:r>
              <a:rPr lang="da-DK" dirty="0"/>
              <a:t>, the </a:t>
            </a:r>
            <a:r>
              <a:rPr lang="da-DK" dirty="0" err="1"/>
              <a:t>Treble</a:t>
            </a:r>
            <a:r>
              <a:rPr lang="da-DK" dirty="0"/>
              <a:t> </a:t>
            </a:r>
            <a:r>
              <a:rPr lang="da-DK" dirty="0" err="1"/>
              <a:t>Lute</a:t>
            </a:r>
            <a:r>
              <a:rPr lang="da-DK" dirty="0"/>
              <a:t>, the </a:t>
            </a:r>
            <a:r>
              <a:rPr lang="da-DK" dirty="0" err="1"/>
              <a:t>Bandora</a:t>
            </a:r>
            <a:r>
              <a:rPr lang="da-DK" dirty="0"/>
              <a:t>, the </a:t>
            </a:r>
            <a:r>
              <a:rPr lang="da-DK" dirty="0" err="1"/>
              <a:t>Cittern</a:t>
            </a:r>
            <a:r>
              <a:rPr lang="da-DK" dirty="0"/>
              <a:t>, the Base-</a:t>
            </a:r>
            <a:r>
              <a:rPr lang="da-DK" dirty="0" err="1"/>
              <a:t>Violl</a:t>
            </a:r>
            <a:r>
              <a:rPr lang="da-DK" dirty="0"/>
              <a:t>, the Flute &amp; </a:t>
            </a:r>
            <a:r>
              <a:rPr lang="da-DK" dirty="0" err="1"/>
              <a:t>Treble-Violl</a:t>
            </a:r>
            <a:r>
              <a:rPr lang="da-DK" dirty="0"/>
              <a:t> </a:t>
            </a:r>
          </a:p>
        </p:txBody>
      </p:sp>
      <p:pic>
        <p:nvPicPr>
          <p:cNvPr id="7" name="Onlinemedier 1" title="Coperario - Fantasia a6 / The English Cornett &amp; Sackbut Ensemble">
            <a:hlinkClick r:id="" action="ppaction://media"/>
            <a:extLst>
              <a:ext uri="{FF2B5EF4-FFF2-40B4-BE49-F238E27FC236}">
                <a16:creationId xmlns:a16="http://schemas.microsoft.com/office/drawing/2014/main" id="{86BA05A5-9388-4127-BD70-438420B677C3}"/>
              </a:ext>
            </a:extLst>
          </p:cNvPr>
          <p:cNvPicPr>
            <a:picLocks noRot="1" noChangeAspect="1"/>
          </p:cNvPicPr>
          <p:nvPr>
            <a:videoFile r:link="rId2"/>
          </p:nvPr>
        </p:nvPicPr>
        <p:blipFill>
          <a:blip r:embed="rId5"/>
          <a:stretch>
            <a:fillRect/>
          </a:stretch>
        </p:blipFill>
        <p:spPr>
          <a:xfrm>
            <a:off x="904568" y="787204"/>
            <a:ext cx="4076108" cy="2303001"/>
          </a:xfrm>
          <a:prstGeom prst="rect">
            <a:avLst/>
          </a:prstGeom>
        </p:spPr>
      </p:pic>
      <p:sp>
        <p:nvSpPr>
          <p:cNvPr id="8" name="Tekstfelt 7">
            <a:extLst>
              <a:ext uri="{FF2B5EF4-FFF2-40B4-BE49-F238E27FC236}">
                <a16:creationId xmlns:a16="http://schemas.microsoft.com/office/drawing/2014/main" id="{9CF6ABF4-0233-47AC-8DDA-33B4CD4F4FCA}"/>
              </a:ext>
            </a:extLst>
          </p:cNvPr>
          <p:cNvSpPr txBox="1"/>
          <p:nvPr/>
        </p:nvSpPr>
        <p:spPr>
          <a:xfrm>
            <a:off x="904568" y="4295903"/>
            <a:ext cx="3914854" cy="646331"/>
          </a:xfrm>
          <a:prstGeom prst="rect">
            <a:avLst/>
          </a:prstGeom>
          <a:noFill/>
        </p:spPr>
        <p:txBody>
          <a:bodyPr wrap="none" rtlCol="0">
            <a:spAutoFit/>
          </a:bodyPr>
          <a:lstStyle/>
          <a:p>
            <a:r>
              <a:rPr lang="da-DK" dirty="0"/>
              <a:t>English </a:t>
            </a:r>
            <a:r>
              <a:rPr lang="da-DK" dirty="0" err="1"/>
              <a:t>cornetts</a:t>
            </a:r>
            <a:r>
              <a:rPr lang="da-DK" dirty="0"/>
              <a:t> and </a:t>
            </a:r>
            <a:r>
              <a:rPr lang="da-DK" dirty="0" err="1"/>
              <a:t>sackbuts</a:t>
            </a:r>
            <a:r>
              <a:rPr lang="da-DK" dirty="0"/>
              <a:t> ensemble</a:t>
            </a:r>
          </a:p>
          <a:p>
            <a:r>
              <a:rPr lang="it-IT" dirty="0"/>
              <a:t>John Coprario (c. 1570 – 1626)</a:t>
            </a:r>
            <a:endParaRPr lang="da-DK" dirty="0"/>
          </a:p>
        </p:txBody>
      </p:sp>
    </p:spTree>
    <p:extLst>
      <p:ext uri="{BB962C8B-B14F-4D97-AF65-F5344CB8AC3E}">
        <p14:creationId xmlns:p14="http://schemas.microsoft.com/office/powerpoint/2010/main" val="13579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stof, sengetøj&#10;&#10;Automatisk genereret beskrivelse">
            <a:extLst>
              <a:ext uri="{FF2B5EF4-FFF2-40B4-BE49-F238E27FC236}">
                <a16:creationId xmlns:a16="http://schemas.microsoft.com/office/drawing/2014/main" id="{11D30AA0-0273-4F17-AEA9-76483BAF2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68" y="1347019"/>
            <a:ext cx="6452420" cy="3687098"/>
          </a:xfrm>
          <a:prstGeom prst="rect">
            <a:avLst/>
          </a:prstGeom>
        </p:spPr>
      </p:pic>
      <p:pic>
        <p:nvPicPr>
          <p:cNvPr id="4" name="Onlinemedier 1" title="Renaissance flute">
            <a:hlinkClick r:id="" action="ppaction://media"/>
            <a:extLst>
              <a:ext uri="{FF2B5EF4-FFF2-40B4-BE49-F238E27FC236}">
                <a16:creationId xmlns:a16="http://schemas.microsoft.com/office/drawing/2014/main" id="{CD327AD7-C102-46E5-8D21-D36F6A38E974}"/>
              </a:ext>
            </a:extLst>
          </p:cNvPr>
          <p:cNvPicPr>
            <a:picLocks noRot="1" noChangeAspect="1"/>
          </p:cNvPicPr>
          <p:nvPr>
            <a:videoFile r:link="rId1"/>
          </p:nvPr>
        </p:nvPicPr>
        <p:blipFill>
          <a:blip r:embed="rId4"/>
          <a:stretch>
            <a:fillRect/>
          </a:stretch>
        </p:blipFill>
        <p:spPr>
          <a:xfrm>
            <a:off x="7798298" y="2713703"/>
            <a:ext cx="4106927" cy="2320414"/>
          </a:xfrm>
          <a:prstGeom prst="rect">
            <a:avLst/>
          </a:prstGeom>
        </p:spPr>
      </p:pic>
      <p:sp>
        <p:nvSpPr>
          <p:cNvPr id="5" name="Tekstfelt 4">
            <a:extLst>
              <a:ext uri="{FF2B5EF4-FFF2-40B4-BE49-F238E27FC236}">
                <a16:creationId xmlns:a16="http://schemas.microsoft.com/office/drawing/2014/main" id="{053B54A6-5E69-4275-AF20-C78F2DE12A3A}"/>
              </a:ext>
            </a:extLst>
          </p:cNvPr>
          <p:cNvSpPr txBox="1"/>
          <p:nvPr/>
        </p:nvSpPr>
        <p:spPr>
          <a:xfrm>
            <a:off x="7798298" y="5270090"/>
            <a:ext cx="1425775" cy="369332"/>
          </a:xfrm>
          <a:prstGeom prst="rect">
            <a:avLst/>
          </a:prstGeom>
          <a:noFill/>
        </p:spPr>
        <p:txBody>
          <a:bodyPr wrap="none" rtlCol="0">
            <a:spAutoFit/>
          </a:bodyPr>
          <a:lstStyle/>
          <a:p>
            <a:r>
              <a:rPr lang="da-DK" dirty="0"/>
              <a:t>Militærmusik</a:t>
            </a:r>
          </a:p>
        </p:txBody>
      </p:sp>
    </p:spTree>
    <p:extLst>
      <p:ext uri="{BB962C8B-B14F-4D97-AF65-F5344CB8AC3E}">
        <p14:creationId xmlns:p14="http://schemas.microsoft.com/office/powerpoint/2010/main" val="27083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person, sort, hat&#10;&#10;Automatisk genereret beskrivelse">
            <a:extLst>
              <a:ext uri="{FF2B5EF4-FFF2-40B4-BE49-F238E27FC236}">
                <a16:creationId xmlns:a16="http://schemas.microsoft.com/office/drawing/2014/main" id="{27130540-4F91-4059-B164-DC20CD35F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038" y="3228622"/>
            <a:ext cx="3651441" cy="2607734"/>
          </a:xfrm>
          <a:prstGeom prst="rect">
            <a:avLst/>
          </a:prstGeom>
        </p:spPr>
      </p:pic>
      <p:sp>
        <p:nvSpPr>
          <p:cNvPr id="4" name="Tekstfelt 3">
            <a:extLst>
              <a:ext uri="{FF2B5EF4-FFF2-40B4-BE49-F238E27FC236}">
                <a16:creationId xmlns:a16="http://schemas.microsoft.com/office/drawing/2014/main" id="{30F695E7-D4C1-4236-AA1B-802C88AE57EB}"/>
              </a:ext>
            </a:extLst>
          </p:cNvPr>
          <p:cNvSpPr txBox="1"/>
          <p:nvPr/>
        </p:nvSpPr>
        <p:spPr>
          <a:xfrm>
            <a:off x="5034845" y="6077466"/>
            <a:ext cx="3714044" cy="369332"/>
          </a:xfrm>
          <a:prstGeom prst="rect">
            <a:avLst/>
          </a:prstGeom>
          <a:noFill/>
        </p:spPr>
        <p:txBody>
          <a:bodyPr wrap="square" rtlCol="0">
            <a:spAutoFit/>
          </a:bodyPr>
          <a:lstStyle/>
          <a:p>
            <a:r>
              <a:rPr lang="da-DK" dirty="0"/>
              <a:t>Martin Luther (1483-1546)</a:t>
            </a:r>
          </a:p>
        </p:txBody>
      </p:sp>
      <p:sp>
        <p:nvSpPr>
          <p:cNvPr id="5" name="Tekstfelt 4">
            <a:extLst>
              <a:ext uri="{FF2B5EF4-FFF2-40B4-BE49-F238E27FC236}">
                <a16:creationId xmlns:a16="http://schemas.microsoft.com/office/drawing/2014/main" id="{3AA723AF-6068-448C-AAA5-2C77D4DB9A80}"/>
              </a:ext>
            </a:extLst>
          </p:cNvPr>
          <p:cNvSpPr txBox="1"/>
          <p:nvPr/>
        </p:nvSpPr>
        <p:spPr>
          <a:xfrm>
            <a:off x="1535288" y="176579"/>
            <a:ext cx="12762815" cy="5900887"/>
          </a:xfrm>
          <a:prstGeom prst="rect">
            <a:avLst/>
          </a:prstGeom>
          <a:noFill/>
        </p:spPr>
        <p:txBody>
          <a:bodyPr wrap="square" numCol="2" rtlCol="0">
            <a:spAutoFit/>
          </a:bodyPr>
          <a:lstStyle/>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Vorrede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auf</a:t>
            </a:r>
            <a:r>
              <a:rPr lang="da-DK" sz="1200" dirty="0">
                <a:effectLst/>
                <a:latin typeface="Calibri" panose="020F0502020204030204" pitchFamily="34" charset="0"/>
                <a:ea typeface="Calibri" panose="020F0502020204030204" pitchFamily="34" charset="0"/>
                <a:cs typeface="Times New Roman" panose="02020603050405020304" pitchFamily="18" charset="0"/>
              </a:rPr>
              <a:t> alle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gute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Gesangbücher</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Die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Vorrede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auf</a:t>
            </a:r>
            <a:r>
              <a:rPr lang="da-DK" sz="1200" dirty="0">
                <a:effectLst/>
                <a:latin typeface="Calibri" panose="020F0502020204030204" pitchFamily="34" charset="0"/>
                <a:ea typeface="Calibri" panose="020F0502020204030204" pitchFamily="34" charset="0"/>
                <a:cs typeface="Times New Roman" panose="02020603050405020304" pitchFamily="18" charset="0"/>
              </a:rPr>
              <a:t> alle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gute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Gesangbücher</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Frau</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Musika</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Johann Walther: „Lob und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Preis</a:t>
            </a:r>
            <a:r>
              <a:rPr lang="da-DK" sz="1200" dirty="0">
                <a:effectLst/>
                <a:latin typeface="Calibri" panose="020F0502020204030204" pitchFamily="34" charset="0"/>
                <a:ea typeface="Calibri" panose="020F0502020204030204" pitchFamily="34" charset="0"/>
                <a:cs typeface="Times New Roman" panose="02020603050405020304" pitchFamily="18" charset="0"/>
              </a:rPr>
              <a:t> der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löblichen</a:t>
            </a:r>
            <a:r>
              <a:rPr lang="da-DK" sz="1200" dirty="0">
                <a:effectLst/>
                <a:latin typeface="Calibri" panose="020F0502020204030204" pitchFamily="34" charset="0"/>
                <a:ea typeface="Calibri" panose="020F0502020204030204" pitchFamily="34" charset="0"/>
                <a:cs typeface="Times New Roman" panose="02020603050405020304" pitchFamily="18" charset="0"/>
              </a:rPr>
              <a:t> Kunst Musica" (Wittenberg 1538)</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Frau</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Musika</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Vor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allen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Freuden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auf</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Erden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Kann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niemand</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keine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feiner</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werden</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Denn</a:t>
            </a:r>
            <a:r>
              <a:rPr lang="da-DK" sz="1200" dirty="0">
                <a:effectLst/>
                <a:latin typeface="Calibri" panose="020F0502020204030204" pitchFamily="34" charset="0"/>
                <a:ea typeface="Calibri" panose="020F0502020204030204" pitchFamily="34" charset="0"/>
                <a:cs typeface="Times New Roman" panose="02020603050405020304" pitchFamily="18" charset="0"/>
              </a:rPr>
              <a:t> die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ich</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geb</a:t>
            </a:r>
            <a:r>
              <a:rPr lang="da-DK" sz="1200" dirty="0">
                <a:effectLst/>
                <a:latin typeface="Calibri" panose="020F0502020204030204" pitchFamily="34" charset="0"/>
                <a:ea typeface="Calibri" panose="020F0502020204030204" pitchFamily="34" charset="0"/>
                <a:cs typeface="Times New Roman" panose="02020603050405020304" pitchFamily="18" charset="0"/>
              </a:rPr>
              <a:t> mit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meinem</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Singen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Und mit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manchem</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süßen</a:t>
            </a:r>
            <a:r>
              <a:rPr lang="da-DK" sz="1200" dirty="0">
                <a:effectLst/>
                <a:latin typeface="Calibri" panose="020F0502020204030204" pitchFamily="34" charset="0"/>
                <a:ea typeface="Calibri" panose="020F0502020204030204" pitchFamily="34" charset="0"/>
                <a:cs typeface="Times New Roman" panose="02020603050405020304" pitchFamily="18" charset="0"/>
              </a:rPr>
              <a:t> Klingen.</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Hier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kann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nicht</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sein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ein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böser</a:t>
            </a:r>
            <a:r>
              <a:rPr lang="da-DK" sz="1200" dirty="0">
                <a:effectLst/>
                <a:latin typeface="Calibri" panose="020F0502020204030204" pitchFamily="34" charset="0"/>
                <a:ea typeface="Calibri" panose="020F0502020204030204" pitchFamily="34" charset="0"/>
                <a:cs typeface="Times New Roman" panose="02020603050405020304" pitchFamily="18" charset="0"/>
              </a:rPr>
              <a:t> Mut,</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Wo</a:t>
            </a:r>
            <a:r>
              <a:rPr lang="da-DK" sz="1200" dirty="0">
                <a:effectLst/>
                <a:latin typeface="Calibri" panose="020F0502020204030204" pitchFamily="34" charset="0"/>
                <a:ea typeface="Calibri" panose="020F0502020204030204" pitchFamily="34" charset="0"/>
                <a:cs typeface="Times New Roman" panose="02020603050405020304" pitchFamily="18" charset="0"/>
              </a:rPr>
              <a:t> da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singen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Gesellen</a:t>
            </a:r>
            <a:r>
              <a:rPr lang="da-DK" sz="1200" dirty="0">
                <a:effectLst/>
                <a:latin typeface="Calibri" panose="020F0502020204030204" pitchFamily="34" charset="0"/>
                <a:ea typeface="Calibri" panose="020F0502020204030204" pitchFamily="34" charset="0"/>
                <a:cs typeface="Times New Roman" panose="02020603050405020304" pitchFamily="18" charset="0"/>
              </a:rPr>
              <a:t> gut,</a:t>
            </a:r>
          </a:p>
          <a:p>
            <a:pPr>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Die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beste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Zeit</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im</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Jahr</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ist</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mein</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Da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singen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alle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Vögelein</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Himmel und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Erden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ist</a:t>
            </a:r>
            <a:r>
              <a:rPr lang="da-DK" sz="1200" dirty="0">
                <a:effectLst/>
                <a:latin typeface="Calibri" panose="020F0502020204030204" pitchFamily="34" charset="0"/>
                <a:ea typeface="Calibri" panose="020F0502020204030204" pitchFamily="34" charset="0"/>
                <a:cs typeface="Times New Roman" panose="02020603050405020304" pitchFamily="18" charset="0"/>
              </a:rPr>
              <a:t> der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voll</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Viel</a:t>
            </a:r>
            <a:r>
              <a:rPr lang="da-DK" sz="1200" dirty="0">
                <a:effectLst/>
                <a:latin typeface="Calibri" panose="020F0502020204030204" pitchFamily="34" charset="0"/>
                <a:ea typeface="Calibri" panose="020F0502020204030204" pitchFamily="34" charset="0"/>
                <a:cs typeface="Times New Roman" panose="02020603050405020304" pitchFamily="18" charset="0"/>
              </a:rPr>
              <a:t> gut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Gesang</a:t>
            </a:r>
            <a:r>
              <a:rPr lang="da-DK" sz="1200" dirty="0">
                <a:effectLst/>
                <a:latin typeface="Calibri" panose="020F0502020204030204" pitchFamily="34" charset="0"/>
                <a:ea typeface="Calibri" panose="020F0502020204030204" pitchFamily="34" charset="0"/>
                <a:cs typeface="Times New Roman" panose="02020603050405020304" pitchFamily="18" charset="0"/>
              </a:rPr>
              <a:t> da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lautet</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wohl</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Voran</a:t>
            </a:r>
            <a:r>
              <a:rPr lang="da-DK" sz="1200" dirty="0">
                <a:effectLst/>
                <a:latin typeface="Calibri" panose="020F0502020204030204" pitchFamily="34" charset="0"/>
                <a:ea typeface="Calibri" panose="020F0502020204030204" pitchFamily="34" charset="0"/>
                <a:cs typeface="Times New Roman" panose="02020603050405020304" pitchFamily="18" charset="0"/>
              </a:rPr>
              <a:t> die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liebe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Nachtigall</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Macht</a:t>
            </a:r>
            <a:r>
              <a:rPr lang="da-DK" sz="1200" dirty="0">
                <a:effectLst/>
                <a:latin typeface="Calibri" panose="020F0502020204030204" pitchFamily="34" charset="0"/>
                <a:ea typeface="Calibri" panose="020F0502020204030204" pitchFamily="34" charset="0"/>
                <a:cs typeface="Times New Roman" panose="02020603050405020304" pitchFamily="18" charset="0"/>
              </a:rPr>
              <a:t> alles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fröhlich</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überall</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Mit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ihrem</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lieblichen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Gesang</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Des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muß</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haben</a:t>
            </a:r>
            <a:r>
              <a:rPr lang="da-DK" sz="1200" dirty="0">
                <a:effectLst/>
                <a:latin typeface="Calibri" panose="020F0502020204030204" pitchFamily="34" charset="0"/>
                <a:ea typeface="Calibri" panose="020F0502020204030204" pitchFamily="34" charset="0"/>
                <a:cs typeface="Times New Roman" panose="02020603050405020304" pitchFamily="18" charset="0"/>
              </a:rPr>
              <a:t> immer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Dank</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Viel</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mehr</a:t>
            </a:r>
            <a:r>
              <a:rPr lang="da-DK" sz="1200" dirty="0">
                <a:effectLst/>
                <a:latin typeface="Calibri" panose="020F0502020204030204" pitchFamily="34" charset="0"/>
                <a:ea typeface="Calibri" panose="020F0502020204030204" pitchFamily="34" charset="0"/>
                <a:cs typeface="Times New Roman" panose="02020603050405020304" pitchFamily="18" charset="0"/>
              </a:rPr>
              <a:t> der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liebe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Herregott</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Der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also</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geschaffen</a:t>
            </a:r>
            <a:r>
              <a:rPr lang="da-DK" sz="1200" dirty="0">
                <a:effectLst/>
                <a:latin typeface="Calibri" panose="020F0502020204030204" pitchFamily="34" charset="0"/>
                <a:ea typeface="Calibri" panose="020F0502020204030204" pitchFamily="34" charset="0"/>
                <a:cs typeface="Times New Roman" panose="02020603050405020304" pitchFamily="18" charset="0"/>
              </a:rPr>
              <a:t> hat,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Zu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sein</a:t>
            </a:r>
            <a:r>
              <a:rPr lang="da-DK" sz="1200" dirty="0">
                <a:effectLst/>
                <a:latin typeface="Calibri" panose="020F0502020204030204" pitchFamily="34" charset="0"/>
                <a:ea typeface="Calibri" panose="020F0502020204030204" pitchFamily="34" charset="0"/>
                <a:cs typeface="Times New Roman" panose="02020603050405020304" pitchFamily="18" charset="0"/>
              </a:rPr>
              <a:t> die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rechte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Sängerin</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Der Musik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eine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Meisterin</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Dem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singt</a:t>
            </a:r>
            <a:r>
              <a:rPr lang="da-DK" sz="1200" dirty="0">
                <a:effectLst/>
                <a:latin typeface="Calibri" panose="020F0502020204030204" pitchFamily="34" charset="0"/>
                <a:ea typeface="Calibri" panose="020F0502020204030204" pitchFamily="34" charset="0"/>
                <a:cs typeface="Times New Roman" panose="02020603050405020304" pitchFamily="18" charset="0"/>
              </a:rPr>
              <a:t> und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springt</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sie</a:t>
            </a:r>
            <a:r>
              <a:rPr lang="da-DK" sz="1200" dirty="0">
                <a:effectLst/>
                <a:latin typeface="Calibri" panose="020F0502020204030204" pitchFamily="34" charset="0"/>
                <a:ea typeface="Calibri" panose="020F0502020204030204" pitchFamily="34" charset="0"/>
                <a:cs typeface="Times New Roman" panose="02020603050405020304" pitchFamily="18" charset="0"/>
              </a:rPr>
              <a:t> Tag und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Nacht</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Seines</a:t>
            </a:r>
            <a:r>
              <a:rPr lang="da-DK" sz="1200" dirty="0">
                <a:effectLst/>
                <a:latin typeface="Calibri" panose="020F0502020204030204" pitchFamily="34" charset="0"/>
                <a:ea typeface="Calibri" panose="020F0502020204030204" pitchFamily="34" charset="0"/>
                <a:cs typeface="Times New Roman" panose="02020603050405020304" pitchFamily="18" charset="0"/>
              </a:rPr>
              <a:t> Lobs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sie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nichts</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müde</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macht</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Den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ehrt</a:t>
            </a:r>
            <a:r>
              <a:rPr lang="da-DK" sz="1200" dirty="0">
                <a:effectLst/>
                <a:latin typeface="Calibri" panose="020F0502020204030204" pitchFamily="34" charset="0"/>
                <a:ea typeface="Calibri" panose="020F0502020204030204" pitchFamily="34" charset="0"/>
                <a:cs typeface="Times New Roman" panose="02020603050405020304" pitchFamily="18" charset="0"/>
              </a:rPr>
              <a:t> und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lobt</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auch</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mein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Gesang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Und sagt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ihm</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einen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ewigen</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Dank</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da-DK" sz="1200" dirty="0"/>
          </a:p>
        </p:txBody>
      </p:sp>
    </p:spTree>
    <p:extLst>
      <p:ext uri="{BB962C8B-B14F-4D97-AF65-F5344CB8AC3E}">
        <p14:creationId xmlns:p14="http://schemas.microsoft.com/office/powerpoint/2010/main" val="23975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1903997-172B-4595-A18F-AD40FC81AF88}"/>
              </a:ext>
            </a:extLst>
          </p:cNvPr>
          <p:cNvSpPr txBox="1"/>
          <p:nvPr/>
        </p:nvSpPr>
        <p:spPr>
          <a:xfrm>
            <a:off x="5238044" y="1112661"/>
            <a:ext cx="3026149" cy="1200329"/>
          </a:xfrm>
          <a:prstGeom prst="rect">
            <a:avLst/>
          </a:prstGeom>
          <a:noFill/>
        </p:spPr>
        <p:txBody>
          <a:bodyPr wrap="none" rtlCol="0">
            <a:spAutoFit/>
          </a:bodyPr>
          <a:lstStyle/>
          <a:p>
            <a:r>
              <a:rPr lang="da-DK" dirty="0"/>
              <a:t>Johann Walther (1496–1570)</a:t>
            </a:r>
          </a:p>
          <a:p>
            <a:endParaRPr lang="da-DK" dirty="0"/>
          </a:p>
          <a:p>
            <a:r>
              <a:rPr lang="da-DK" dirty="0"/>
              <a:t>Krist stod op af døde</a:t>
            </a:r>
          </a:p>
          <a:p>
            <a:r>
              <a:rPr lang="da-DK" dirty="0"/>
              <a:t>Vor Gud han er så fast en borg</a:t>
            </a:r>
          </a:p>
        </p:txBody>
      </p:sp>
      <p:pic>
        <p:nvPicPr>
          <p:cNvPr id="6" name="Billede 5" descr="Et billede, der indeholder tekst, mand, person, kulør&#10;&#10;Automatisk genereret beskrivelse">
            <a:extLst>
              <a:ext uri="{FF2B5EF4-FFF2-40B4-BE49-F238E27FC236}">
                <a16:creationId xmlns:a16="http://schemas.microsoft.com/office/drawing/2014/main" id="{6DB2D8A8-843C-43DC-AA82-BB9B05435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91" y="188428"/>
            <a:ext cx="2596740" cy="3882126"/>
          </a:xfrm>
          <a:prstGeom prst="rect">
            <a:avLst/>
          </a:prstGeom>
        </p:spPr>
      </p:pic>
      <p:pic>
        <p:nvPicPr>
          <p:cNvPr id="7" name="Onlinemedier 6" title="Christ ist erstanden, by Johann Walther (1496-1570)">
            <a:hlinkClick r:id="" action="ppaction://media"/>
            <a:extLst>
              <a:ext uri="{FF2B5EF4-FFF2-40B4-BE49-F238E27FC236}">
                <a16:creationId xmlns:a16="http://schemas.microsoft.com/office/drawing/2014/main" id="{CCE94298-9F2C-4B72-963B-E7AD70B1E5C6}"/>
              </a:ext>
            </a:extLst>
          </p:cNvPr>
          <p:cNvPicPr>
            <a:picLocks noRot="1" noChangeAspect="1"/>
          </p:cNvPicPr>
          <p:nvPr>
            <a:videoFile r:link="rId1"/>
          </p:nvPr>
        </p:nvPicPr>
        <p:blipFill>
          <a:blip r:embed="rId4"/>
          <a:stretch>
            <a:fillRect/>
          </a:stretch>
        </p:blipFill>
        <p:spPr>
          <a:xfrm>
            <a:off x="6359832" y="2544302"/>
            <a:ext cx="5009563" cy="2830403"/>
          </a:xfrm>
          <a:prstGeom prst="rect">
            <a:avLst/>
          </a:prstGeom>
        </p:spPr>
      </p:pic>
      <p:sp>
        <p:nvSpPr>
          <p:cNvPr id="5" name="Tekstfelt 4">
            <a:extLst>
              <a:ext uri="{FF2B5EF4-FFF2-40B4-BE49-F238E27FC236}">
                <a16:creationId xmlns:a16="http://schemas.microsoft.com/office/drawing/2014/main" id="{78BEF666-6333-4DCC-9455-36377DA789D0}"/>
              </a:ext>
            </a:extLst>
          </p:cNvPr>
          <p:cNvSpPr txBox="1"/>
          <p:nvPr/>
        </p:nvSpPr>
        <p:spPr>
          <a:xfrm>
            <a:off x="431964" y="4355638"/>
            <a:ext cx="4226560" cy="2031325"/>
          </a:xfrm>
          <a:prstGeom prst="rect">
            <a:avLst/>
          </a:prstGeom>
          <a:noFill/>
        </p:spPr>
        <p:txBody>
          <a:bodyPr wrap="square" rtlCol="0">
            <a:spAutoFit/>
          </a:bodyPr>
          <a:lstStyle/>
          <a:p>
            <a:r>
              <a:rPr lang="da-DK" b="1" dirty="0" err="1"/>
              <a:t>Sopran</a:t>
            </a:r>
            <a:r>
              <a:rPr lang="da-DK" dirty="0" err="1"/>
              <a:t>us</a:t>
            </a:r>
            <a:r>
              <a:rPr lang="da-DK" dirty="0"/>
              <a:t> (drengestemmer)</a:t>
            </a:r>
          </a:p>
          <a:p>
            <a:r>
              <a:rPr lang="da-DK" dirty="0" err="1"/>
              <a:t>Contratenor</a:t>
            </a:r>
            <a:r>
              <a:rPr lang="da-DK" dirty="0"/>
              <a:t> </a:t>
            </a:r>
            <a:r>
              <a:rPr lang="da-DK" b="1" dirty="0" err="1"/>
              <a:t>alt</a:t>
            </a:r>
            <a:r>
              <a:rPr lang="da-DK" dirty="0" err="1"/>
              <a:t>us</a:t>
            </a:r>
            <a:endParaRPr lang="da-DK" dirty="0"/>
          </a:p>
          <a:p>
            <a:r>
              <a:rPr lang="da-DK" b="1" dirty="0"/>
              <a:t>Tenor</a:t>
            </a:r>
          </a:p>
          <a:p>
            <a:r>
              <a:rPr lang="da-DK" dirty="0" err="1"/>
              <a:t>Contratenor</a:t>
            </a:r>
            <a:r>
              <a:rPr lang="da-DK" dirty="0"/>
              <a:t> </a:t>
            </a:r>
            <a:r>
              <a:rPr lang="da-DK" b="1" dirty="0" err="1"/>
              <a:t>bas</a:t>
            </a:r>
            <a:r>
              <a:rPr lang="da-DK" dirty="0" err="1"/>
              <a:t>sus</a:t>
            </a:r>
            <a:endParaRPr lang="da-DK" dirty="0"/>
          </a:p>
          <a:p>
            <a:endParaRPr lang="da-DK" dirty="0"/>
          </a:p>
          <a:p>
            <a:r>
              <a:rPr lang="da-DK" dirty="0"/>
              <a:t>Cantus Firmus (</a:t>
            </a:r>
            <a:r>
              <a:rPr lang="da-DK" dirty="0" err="1"/>
              <a:t>C.f</a:t>
            </a:r>
            <a:r>
              <a:rPr lang="da-DK" dirty="0"/>
              <a:t>.) svarer til tenor men kan ligge i alle stemmer.</a:t>
            </a:r>
          </a:p>
        </p:txBody>
      </p:sp>
    </p:spTree>
    <p:extLst>
      <p:ext uri="{BB962C8B-B14F-4D97-AF65-F5344CB8AC3E}">
        <p14:creationId xmlns:p14="http://schemas.microsoft.com/office/powerpoint/2010/main" val="300020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3" title="Aus tiefer Not - Johann Walter">
            <a:hlinkClick r:id="" action="ppaction://media"/>
            <a:extLst>
              <a:ext uri="{FF2B5EF4-FFF2-40B4-BE49-F238E27FC236}">
                <a16:creationId xmlns:a16="http://schemas.microsoft.com/office/drawing/2014/main" id="{E4CF8C28-2F62-43C5-999A-8369BC52E595}"/>
              </a:ext>
            </a:extLst>
          </p:cNvPr>
          <p:cNvPicPr>
            <a:picLocks noRot="1" noChangeAspect="1"/>
          </p:cNvPicPr>
          <p:nvPr>
            <a:videoFile r:link="rId1"/>
          </p:nvPr>
        </p:nvPicPr>
        <p:blipFill>
          <a:blip r:embed="rId4"/>
          <a:stretch>
            <a:fillRect/>
          </a:stretch>
        </p:blipFill>
        <p:spPr>
          <a:xfrm>
            <a:off x="1501422" y="506419"/>
            <a:ext cx="4724400" cy="2669286"/>
          </a:xfrm>
          <a:prstGeom prst="rect">
            <a:avLst/>
          </a:prstGeom>
        </p:spPr>
      </p:pic>
      <p:sp>
        <p:nvSpPr>
          <p:cNvPr id="2" name="Tekstfelt 1">
            <a:extLst>
              <a:ext uri="{FF2B5EF4-FFF2-40B4-BE49-F238E27FC236}">
                <a16:creationId xmlns:a16="http://schemas.microsoft.com/office/drawing/2014/main" id="{FBC33BFC-1779-4DDD-9DC0-5F71463F595A}"/>
              </a:ext>
            </a:extLst>
          </p:cNvPr>
          <p:cNvSpPr txBox="1"/>
          <p:nvPr/>
        </p:nvSpPr>
        <p:spPr>
          <a:xfrm>
            <a:off x="1501422" y="3175705"/>
            <a:ext cx="3215149" cy="369332"/>
          </a:xfrm>
          <a:prstGeom prst="rect">
            <a:avLst/>
          </a:prstGeom>
          <a:noFill/>
        </p:spPr>
        <p:txBody>
          <a:bodyPr wrap="square" rtlCol="0">
            <a:spAutoFit/>
          </a:bodyPr>
          <a:lstStyle/>
          <a:p>
            <a:r>
              <a:rPr lang="da-DK" dirty="0"/>
              <a:t>Af </a:t>
            </a:r>
            <a:r>
              <a:rPr lang="da-DK" dirty="0" err="1"/>
              <a:t>dybsens</a:t>
            </a:r>
            <a:r>
              <a:rPr lang="da-DK" dirty="0"/>
              <a:t> nød, Johann Walther</a:t>
            </a:r>
          </a:p>
        </p:txBody>
      </p:sp>
      <p:sp>
        <p:nvSpPr>
          <p:cNvPr id="3" name="Tekstfelt 2">
            <a:extLst>
              <a:ext uri="{FF2B5EF4-FFF2-40B4-BE49-F238E27FC236}">
                <a16:creationId xmlns:a16="http://schemas.microsoft.com/office/drawing/2014/main" id="{A47AC201-E2AD-4B89-89DC-2E834526EE88}"/>
              </a:ext>
            </a:extLst>
          </p:cNvPr>
          <p:cNvSpPr txBox="1"/>
          <p:nvPr/>
        </p:nvSpPr>
        <p:spPr>
          <a:xfrm>
            <a:off x="586145" y="5009548"/>
            <a:ext cx="3215149" cy="646331"/>
          </a:xfrm>
          <a:prstGeom prst="rect">
            <a:avLst/>
          </a:prstGeom>
          <a:noFill/>
        </p:spPr>
        <p:txBody>
          <a:bodyPr wrap="square" rtlCol="0">
            <a:spAutoFit/>
          </a:bodyPr>
          <a:lstStyle/>
          <a:p>
            <a:r>
              <a:rPr lang="it-IT" dirty="0"/>
              <a:t>Giovanni Pierluigi da Palestrina </a:t>
            </a:r>
          </a:p>
          <a:p>
            <a:r>
              <a:rPr lang="it-IT" dirty="0"/>
              <a:t>(1526 – 1594)</a:t>
            </a:r>
            <a:endParaRPr lang="da-DK" dirty="0"/>
          </a:p>
        </p:txBody>
      </p:sp>
      <p:pic>
        <p:nvPicPr>
          <p:cNvPr id="5" name="Onlinemedier 4" title="Palestrina - Sicut cervus - The Cambridge Singers">
            <a:hlinkClick r:id="" action="ppaction://media"/>
            <a:extLst>
              <a:ext uri="{FF2B5EF4-FFF2-40B4-BE49-F238E27FC236}">
                <a16:creationId xmlns:a16="http://schemas.microsoft.com/office/drawing/2014/main" id="{F084EF92-58EA-4F14-9D3C-7F7FF8E8DA57}"/>
              </a:ext>
            </a:extLst>
          </p:cNvPr>
          <p:cNvPicPr>
            <a:picLocks noRot="1" noChangeAspect="1"/>
          </p:cNvPicPr>
          <p:nvPr>
            <a:videoFile r:link="rId2"/>
          </p:nvPr>
        </p:nvPicPr>
        <p:blipFill>
          <a:blip r:embed="rId5"/>
          <a:stretch>
            <a:fillRect/>
          </a:stretch>
        </p:blipFill>
        <p:spPr>
          <a:xfrm>
            <a:off x="7118555" y="888562"/>
            <a:ext cx="4160684" cy="3120513"/>
          </a:xfrm>
          <a:prstGeom prst="rect">
            <a:avLst/>
          </a:prstGeom>
        </p:spPr>
      </p:pic>
      <p:pic>
        <p:nvPicPr>
          <p:cNvPr id="7" name="Billede 6" descr="Et billede, der indeholder tekst, person&#10;&#10;Automatisk genereret beskrivelse">
            <a:extLst>
              <a:ext uri="{FF2B5EF4-FFF2-40B4-BE49-F238E27FC236}">
                <a16:creationId xmlns:a16="http://schemas.microsoft.com/office/drawing/2014/main" id="{C848B72A-5008-4920-8C83-853ADC33E9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852" y="3682296"/>
            <a:ext cx="2465841" cy="3175704"/>
          </a:xfrm>
          <a:prstGeom prst="rect">
            <a:avLst/>
          </a:prstGeom>
        </p:spPr>
      </p:pic>
      <p:sp>
        <p:nvSpPr>
          <p:cNvPr id="6" name="Tekstfelt 5">
            <a:extLst>
              <a:ext uri="{FF2B5EF4-FFF2-40B4-BE49-F238E27FC236}">
                <a16:creationId xmlns:a16="http://schemas.microsoft.com/office/drawing/2014/main" id="{4F3B6561-52E5-4431-A6A6-8906C04A8BCA}"/>
              </a:ext>
            </a:extLst>
          </p:cNvPr>
          <p:cNvSpPr txBox="1"/>
          <p:nvPr/>
        </p:nvSpPr>
        <p:spPr>
          <a:xfrm>
            <a:off x="7475431" y="5009548"/>
            <a:ext cx="4141070" cy="923330"/>
          </a:xfrm>
          <a:prstGeom prst="rect">
            <a:avLst/>
          </a:prstGeom>
          <a:noFill/>
        </p:spPr>
        <p:txBody>
          <a:bodyPr wrap="none" rtlCol="0">
            <a:spAutoFit/>
          </a:bodyPr>
          <a:lstStyle/>
          <a:p>
            <a:r>
              <a:rPr lang="da-DK" dirty="0" err="1"/>
              <a:t>Sicut</a:t>
            </a:r>
            <a:r>
              <a:rPr lang="da-DK" dirty="0"/>
              <a:t> </a:t>
            </a:r>
            <a:r>
              <a:rPr lang="da-DK" dirty="0" err="1"/>
              <a:t>servus</a:t>
            </a:r>
            <a:r>
              <a:rPr lang="da-DK" dirty="0"/>
              <a:t>:</a:t>
            </a:r>
          </a:p>
          <a:p>
            <a:r>
              <a:rPr lang="da-DK" dirty="0"/>
              <a:t>”Som hjorten længes mod kildernes vand),</a:t>
            </a:r>
          </a:p>
          <a:p>
            <a:r>
              <a:rPr lang="da-DK" dirty="0"/>
              <a:t>således længes jeg mod dig, Herre.”</a:t>
            </a:r>
          </a:p>
        </p:txBody>
      </p:sp>
    </p:spTree>
    <p:extLst>
      <p:ext uri="{BB962C8B-B14F-4D97-AF65-F5344CB8AC3E}">
        <p14:creationId xmlns:p14="http://schemas.microsoft.com/office/powerpoint/2010/main" val="32851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AF9341E8-353C-423E-90F9-087FC69760A3}"/>
              </a:ext>
            </a:extLst>
          </p:cNvPr>
          <p:cNvSpPr txBox="1"/>
          <p:nvPr/>
        </p:nvSpPr>
        <p:spPr>
          <a:xfrm>
            <a:off x="5948516" y="1327354"/>
            <a:ext cx="5548308" cy="5092745"/>
          </a:xfrm>
          <a:prstGeom prst="rect">
            <a:avLst/>
          </a:prstGeom>
          <a:noFill/>
        </p:spPr>
        <p:txBody>
          <a:bodyPr wrap="square" numCol="2" rtlCol="0">
            <a:spAutoFit/>
          </a:bodyPr>
          <a:lstStyle/>
          <a:p>
            <a:r>
              <a:rPr lang="da-DK" sz="1400" b="1" dirty="0" err="1"/>
              <a:t>Mein</a:t>
            </a:r>
            <a:r>
              <a:rPr lang="da-DK" sz="1400" b="1" dirty="0"/>
              <a:t> </a:t>
            </a:r>
            <a:r>
              <a:rPr lang="da-DK" sz="1400" b="1" dirty="0" err="1"/>
              <a:t>g’mut</a:t>
            </a:r>
            <a:r>
              <a:rPr lang="da-DK" sz="1400" b="1" dirty="0"/>
              <a:t> </a:t>
            </a:r>
            <a:r>
              <a:rPr lang="da-DK" sz="1400" b="1" dirty="0" err="1"/>
              <a:t>ist</a:t>
            </a:r>
            <a:r>
              <a:rPr lang="da-DK" sz="1400" b="1" dirty="0"/>
              <a:t> mir </a:t>
            </a:r>
            <a:r>
              <a:rPr lang="da-DK" sz="1400" b="1" dirty="0" err="1"/>
              <a:t>verwirret</a:t>
            </a:r>
            <a:endParaRPr lang="da-DK" sz="1400" b="1" dirty="0"/>
          </a:p>
          <a:p>
            <a:endParaRPr lang="da-DK" sz="1400" dirty="0"/>
          </a:p>
          <a:p>
            <a:r>
              <a:rPr lang="de-DE" sz="1400" dirty="0"/>
              <a:t>Mein </a:t>
            </a:r>
            <a:r>
              <a:rPr lang="de-DE" sz="1400" dirty="0" err="1"/>
              <a:t>Gmüth</a:t>
            </a:r>
            <a:r>
              <a:rPr lang="de-DE" sz="1400" dirty="0"/>
              <a:t> ist mir verwirret,</a:t>
            </a:r>
          </a:p>
          <a:p>
            <a:r>
              <a:rPr lang="de-DE" sz="1400" dirty="0"/>
              <a:t>das macht ein Jungfrau zart,</a:t>
            </a:r>
          </a:p>
          <a:p>
            <a:r>
              <a:rPr lang="de-DE" sz="1400" dirty="0"/>
              <a:t>bin ganz und gar verirret,</a:t>
            </a:r>
          </a:p>
          <a:p>
            <a:r>
              <a:rPr lang="de-DE" sz="1400" dirty="0"/>
              <a:t>mein Herz das </a:t>
            </a:r>
            <a:r>
              <a:rPr lang="de-DE" sz="1400" dirty="0" err="1"/>
              <a:t>kränckt</a:t>
            </a:r>
            <a:r>
              <a:rPr lang="de-DE" sz="1400" dirty="0"/>
              <a:t> sich hart,</a:t>
            </a:r>
          </a:p>
          <a:p>
            <a:r>
              <a:rPr lang="de-DE" sz="1400" dirty="0"/>
              <a:t>hab tag und </a:t>
            </a:r>
            <a:r>
              <a:rPr lang="de-DE" sz="1400" dirty="0" err="1"/>
              <a:t>nacht</a:t>
            </a:r>
            <a:r>
              <a:rPr lang="de-DE" sz="1400" dirty="0"/>
              <a:t> kein Ruh,</a:t>
            </a:r>
          </a:p>
          <a:p>
            <a:r>
              <a:rPr lang="de-DE" sz="1400" dirty="0"/>
              <a:t>führ allzeit </a:t>
            </a:r>
            <a:r>
              <a:rPr lang="de-DE" sz="1400" dirty="0" err="1"/>
              <a:t>grosse</a:t>
            </a:r>
            <a:r>
              <a:rPr lang="de-DE" sz="1400" dirty="0"/>
              <a:t> klag,</a:t>
            </a:r>
          </a:p>
          <a:p>
            <a:r>
              <a:rPr lang="de-DE" sz="1400" dirty="0" err="1"/>
              <a:t>thu</a:t>
            </a:r>
            <a:r>
              <a:rPr lang="de-DE" sz="1400" dirty="0"/>
              <a:t> stets </a:t>
            </a:r>
            <a:r>
              <a:rPr lang="de-DE" sz="1400" dirty="0" err="1"/>
              <a:t>seufftzen</a:t>
            </a:r>
            <a:r>
              <a:rPr lang="de-DE" sz="1400" dirty="0"/>
              <a:t> und weinen,</a:t>
            </a:r>
          </a:p>
          <a:p>
            <a:r>
              <a:rPr lang="de-DE" sz="1400" dirty="0"/>
              <a:t>in </a:t>
            </a:r>
            <a:r>
              <a:rPr lang="de-DE" sz="1400" dirty="0" err="1"/>
              <a:t>trauren</a:t>
            </a:r>
            <a:r>
              <a:rPr lang="de-DE" sz="1400" dirty="0"/>
              <a:t> schier verzag.</a:t>
            </a:r>
          </a:p>
          <a:p>
            <a:endParaRPr lang="de-DE" sz="1400" dirty="0"/>
          </a:p>
          <a:p>
            <a:r>
              <a:rPr lang="de-DE" sz="1400" dirty="0"/>
              <a:t>Ach </a:t>
            </a:r>
            <a:r>
              <a:rPr lang="de-DE" sz="1400" dirty="0" err="1"/>
              <a:t>daß</a:t>
            </a:r>
            <a:r>
              <a:rPr lang="de-DE" sz="1400" dirty="0"/>
              <a:t> sie mich </a:t>
            </a:r>
            <a:r>
              <a:rPr lang="de-DE" sz="1400" dirty="0" err="1"/>
              <a:t>thet</a:t>
            </a:r>
            <a:r>
              <a:rPr lang="de-DE" sz="1400" dirty="0"/>
              <a:t> fragen,</a:t>
            </a:r>
          </a:p>
          <a:p>
            <a:r>
              <a:rPr lang="de-DE" sz="1400" dirty="0"/>
              <a:t>was doch die </a:t>
            </a:r>
            <a:r>
              <a:rPr lang="de-DE" sz="1400" dirty="0" err="1"/>
              <a:t>uersach</a:t>
            </a:r>
            <a:r>
              <a:rPr lang="de-DE" sz="1400" dirty="0"/>
              <a:t> sei,</a:t>
            </a:r>
          </a:p>
          <a:p>
            <a:r>
              <a:rPr lang="de-DE" sz="1400" dirty="0"/>
              <a:t>warum ich führ solch klagen,</a:t>
            </a:r>
          </a:p>
          <a:p>
            <a:r>
              <a:rPr lang="de-DE" sz="1400" dirty="0"/>
              <a:t>ich </a:t>
            </a:r>
            <a:r>
              <a:rPr lang="de-DE" sz="1400" dirty="0" err="1"/>
              <a:t>wolt</a:t>
            </a:r>
            <a:r>
              <a:rPr lang="de-DE" sz="1400" dirty="0"/>
              <a:t> </a:t>
            </a:r>
            <a:r>
              <a:rPr lang="de-DE" sz="1400" dirty="0" err="1"/>
              <a:t>irs</a:t>
            </a:r>
            <a:r>
              <a:rPr lang="de-DE" sz="1400" dirty="0"/>
              <a:t> sagen frei,</a:t>
            </a:r>
          </a:p>
          <a:p>
            <a:r>
              <a:rPr lang="de-DE" sz="1400" dirty="0" err="1"/>
              <a:t>daß</a:t>
            </a:r>
            <a:r>
              <a:rPr lang="de-DE" sz="1400" dirty="0"/>
              <a:t> sie allein die ist,</a:t>
            </a:r>
          </a:p>
          <a:p>
            <a:r>
              <a:rPr lang="de-DE" sz="1400" dirty="0"/>
              <a:t>die mich so sehr </a:t>
            </a:r>
            <a:r>
              <a:rPr lang="de-DE" sz="1400" dirty="0" err="1"/>
              <a:t>verwundt</a:t>
            </a:r>
            <a:r>
              <a:rPr lang="de-DE" sz="1400" dirty="0"/>
              <a:t>,</a:t>
            </a:r>
          </a:p>
          <a:p>
            <a:r>
              <a:rPr lang="de-DE" sz="1400" dirty="0" err="1"/>
              <a:t>köndt</a:t>
            </a:r>
            <a:r>
              <a:rPr lang="de-DE" sz="1400" dirty="0"/>
              <a:t> ich </a:t>
            </a:r>
            <a:r>
              <a:rPr lang="de-DE" sz="1400" dirty="0" err="1"/>
              <a:t>ir</a:t>
            </a:r>
            <a:r>
              <a:rPr lang="de-DE" sz="1400" dirty="0"/>
              <a:t> Hertz erweichen,</a:t>
            </a:r>
          </a:p>
          <a:p>
            <a:r>
              <a:rPr lang="de-DE" sz="1400" dirty="0"/>
              <a:t>würd ich bald wider </a:t>
            </a:r>
            <a:r>
              <a:rPr lang="de-DE" sz="1400" dirty="0" err="1"/>
              <a:t>g’sund</a:t>
            </a:r>
            <a:r>
              <a:rPr lang="de-DE" sz="1400" dirty="0"/>
              <a:t>.</a:t>
            </a:r>
          </a:p>
          <a:p>
            <a:endParaRPr lang="de-DE" sz="1400" dirty="0"/>
          </a:p>
          <a:p>
            <a:endParaRPr lang="de-DE" sz="1400" dirty="0"/>
          </a:p>
          <a:p>
            <a:endParaRPr lang="de-DE" sz="1400" dirty="0"/>
          </a:p>
          <a:p>
            <a:endParaRPr lang="de-DE" sz="1400" dirty="0"/>
          </a:p>
          <a:p>
            <a:endParaRPr lang="de-DE" sz="1400" dirty="0"/>
          </a:p>
          <a:p>
            <a:r>
              <a:rPr lang="de-DE" sz="1400" dirty="0"/>
              <a:t>Reichlich ist sie </a:t>
            </a:r>
            <a:r>
              <a:rPr lang="de-DE" sz="1400" dirty="0" err="1"/>
              <a:t>gezieret</a:t>
            </a:r>
            <a:r>
              <a:rPr lang="de-DE" sz="1400" dirty="0"/>
              <a:t>,</a:t>
            </a:r>
          </a:p>
          <a:p>
            <a:r>
              <a:rPr lang="de-DE" sz="1400" dirty="0"/>
              <a:t>mit schön </a:t>
            </a:r>
            <a:r>
              <a:rPr lang="de-DE" sz="1400" dirty="0" err="1"/>
              <a:t>thugend</a:t>
            </a:r>
            <a:r>
              <a:rPr lang="de-DE" sz="1400" dirty="0"/>
              <a:t> </a:t>
            </a:r>
            <a:r>
              <a:rPr lang="de-DE" sz="1400" dirty="0" err="1"/>
              <a:t>ohn</a:t>
            </a:r>
            <a:r>
              <a:rPr lang="de-DE" sz="1400" dirty="0"/>
              <a:t> Ziel,</a:t>
            </a:r>
          </a:p>
          <a:p>
            <a:r>
              <a:rPr lang="de-DE" sz="1400" dirty="0"/>
              <a:t>höflich wie sie </a:t>
            </a:r>
            <a:r>
              <a:rPr lang="de-DE" sz="1400" dirty="0" err="1"/>
              <a:t>gebüret</a:t>
            </a:r>
            <a:r>
              <a:rPr lang="de-DE" sz="1400" dirty="0"/>
              <a:t>,</a:t>
            </a:r>
          </a:p>
          <a:p>
            <a:r>
              <a:rPr lang="de-DE" sz="1400" dirty="0"/>
              <a:t>ihrs gleichen ist nicht viel,</a:t>
            </a:r>
          </a:p>
          <a:p>
            <a:r>
              <a:rPr lang="de-DE" sz="1400" dirty="0"/>
              <a:t>für andern </a:t>
            </a:r>
            <a:r>
              <a:rPr lang="de-DE" sz="1400" dirty="0" err="1"/>
              <a:t>Jungfraun</a:t>
            </a:r>
            <a:r>
              <a:rPr lang="de-DE" sz="1400" dirty="0"/>
              <a:t> zart</a:t>
            </a:r>
          </a:p>
          <a:p>
            <a:r>
              <a:rPr lang="de-DE" sz="1400" dirty="0"/>
              <a:t>führt sie allzeit den Preiß,</a:t>
            </a:r>
          </a:p>
          <a:p>
            <a:r>
              <a:rPr lang="de-DE" sz="1400" dirty="0"/>
              <a:t>wann </a:t>
            </a:r>
            <a:r>
              <a:rPr lang="de-DE" sz="1400" dirty="0" err="1"/>
              <a:t>ichs</a:t>
            </a:r>
            <a:r>
              <a:rPr lang="de-DE" sz="1400" dirty="0"/>
              <a:t> </a:t>
            </a:r>
            <a:r>
              <a:rPr lang="de-DE" sz="1400" dirty="0" err="1"/>
              <a:t>anschau</a:t>
            </a:r>
            <a:r>
              <a:rPr lang="de-DE" sz="1400" dirty="0"/>
              <a:t>, vermeine,</a:t>
            </a:r>
          </a:p>
          <a:p>
            <a:r>
              <a:rPr lang="de-DE" sz="1400" dirty="0"/>
              <a:t>ich sei im </a:t>
            </a:r>
            <a:r>
              <a:rPr lang="de-DE" sz="1400" dirty="0" err="1"/>
              <a:t>Paradeiß</a:t>
            </a:r>
            <a:r>
              <a:rPr lang="de-DE" sz="1400" dirty="0"/>
              <a:t>.</a:t>
            </a:r>
            <a:endParaRPr lang="da-DK" sz="1400" dirty="0"/>
          </a:p>
        </p:txBody>
      </p:sp>
      <p:pic>
        <p:nvPicPr>
          <p:cNvPr id="8" name="Onlinemedier 7" title="Mein Gmüth ist mir verwirret - Hans Leo Hassler">
            <a:hlinkClick r:id="" action="ppaction://media"/>
            <a:extLst>
              <a:ext uri="{FF2B5EF4-FFF2-40B4-BE49-F238E27FC236}">
                <a16:creationId xmlns:a16="http://schemas.microsoft.com/office/drawing/2014/main" id="{087EC54D-9A12-44B5-B2AC-7F4EBF79FF15}"/>
              </a:ext>
            </a:extLst>
          </p:cNvPr>
          <p:cNvPicPr>
            <a:picLocks noRot="1" noChangeAspect="1"/>
          </p:cNvPicPr>
          <p:nvPr>
            <a:videoFile r:link="rId1"/>
          </p:nvPr>
        </p:nvPicPr>
        <p:blipFill>
          <a:blip r:embed="rId3"/>
          <a:stretch>
            <a:fillRect/>
          </a:stretch>
        </p:blipFill>
        <p:spPr>
          <a:xfrm>
            <a:off x="695176" y="2376859"/>
            <a:ext cx="4824925" cy="2726083"/>
          </a:xfrm>
          <a:prstGeom prst="rect">
            <a:avLst/>
          </a:prstGeom>
        </p:spPr>
      </p:pic>
      <p:sp>
        <p:nvSpPr>
          <p:cNvPr id="2" name="Tekstfelt 1">
            <a:extLst>
              <a:ext uri="{FF2B5EF4-FFF2-40B4-BE49-F238E27FC236}">
                <a16:creationId xmlns:a16="http://schemas.microsoft.com/office/drawing/2014/main" id="{52726B7A-5D31-446D-8C16-51254D5AFF97}"/>
              </a:ext>
            </a:extLst>
          </p:cNvPr>
          <p:cNvSpPr txBox="1"/>
          <p:nvPr/>
        </p:nvSpPr>
        <p:spPr>
          <a:xfrm>
            <a:off x="776748" y="1612490"/>
            <a:ext cx="1923988" cy="369332"/>
          </a:xfrm>
          <a:prstGeom prst="rect">
            <a:avLst/>
          </a:prstGeom>
          <a:noFill/>
        </p:spPr>
        <p:txBody>
          <a:bodyPr wrap="none" rtlCol="0">
            <a:spAutoFit/>
          </a:bodyPr>
          <a:lstStyle/>
          <a:p>
            <a:r>
              <a:rPr lang="da-DK" dirty="0">
                <a:hlinkClick r:id="rId4"/>
              </a:rPr>
              <a:t>Ensemble </a:t>
            </a:r>
            <a:r>
              <a:rPr lang="da-DK" dirty="0" err="1">
                <a:hlinkClick r:id="rId4"/>
              </a:rPr>
              <a:t>playford</a:t>
            </a:r>
            <a:endParaRPr lang="da-DK" dirty="0"/>
          </a:p>
        </p:txBody>
      </p:sp>
    </p:spTree>
    <p:extLst>
      <p:ext uri="{BB962C8B-B14F-4D97-AF65-F5344CB8AC3E}">
        <p14:creationId xmlns:p14="http://schemas.microsoft.com/office/powerpoint/2010/main" val="35160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DA178932-CA3A-49D9-A4F1-DB7079EC7146}"/>
              </a:ext>
            </a:extLst>
          </p:cNvPr>
          <p:cNvSpPr txBox="1"/>
          <p:nvPr/>
        </p:nvSpPr>
        <p:spPr>
          <a:xfrm>
            <a:off x="707922" y="4837922"/>
            <a:ext cx="9126958" cy="1477328"/>
          </a:xfrm>
          <a:prstGeom prst="rect">
            <a:avLst/>
          </a:prstGeom>
          <a:noFill/>
        </p:spPr>
        <p:txBody>
          <a:bodyPr wrap="square">
            <a:spAutoFit/>
          </a:bodyPr>
          <a:lstStyle/>
          <a:p>
            <a:r>
              <a:rPr lang="da-DK" dirty="0">
                <a:latin typeface="Segoe UI Web (West European)"/>
              </a:rPr>
              <a:t>C</a:t>
            </a:r>
            <a:r>
              <a:rPr lang="da-DK" dirty="0">
                <a:effectLst/>
                <a:latin typeface="Segoe UI Web (West European)"/>
              </a:rPr>
              <a:t>lavichordet og cembalo (</a:t>
            </a:r>
            <a:r>
              <a:rPr lang="da-DK" dirty="0" err="1">
                <a:latin typeface="Segoe UI Web (West European)"/>
              </a:rPr>
              <a:t>c</a:t>
            </a:r>
            <a:r>
              <a:rPr lang="da-DK" dirty="0" err="1">
                <a:effectLst/>
                <a:latin typeface="Segoe UI Web (West European)"/>
              </a:rPr>
              <a:t>lavicymbalum</a:t>
            </a:r>
            <a:r>
              <a:rPr lang="da-DK" dirty="0">
                <a:effectLst/>
                <a:latin typeface="Segoe UI Web (West European)"/>
              </a:rPr>
              <a:t>) dukkede op i løbet af det fjortende århundrede - clavichordet var sandsynligvis tidligere. </a:t>
            </a:r>
          </a:p>
          <a:p>
            <a:r>
              <a:rPr lang="da-DK" dirty="0"/>
              <a:t>I 1404 nævner det tyske digt "Der Minne </a:t>
            </a:r>
            <a:r>
              <a:rPr lang="da-DK" dirty="0" err="1"/>
              <a:t>Regeln</a:t>
            </a:r>
            <a:r>
              <a:rPr lang="da-DK" dirty="0"/>
              <a:t>" udtrykkene </a:t>
            </a:r>
            <a:r>
              <a:rPr lang="da-DK" dirty="0" err="1"/>
              <a:t>clavicimbalum</a:t>
            </a:r>
            <a:r>
              <a:rPr lang="da-DK" dirty="0"/>
              <a:t> (et udtryk, der hovedsagelig bruges til cembalo) og </a:t>
            </a:r>
            <a:r>
              <a:rPr lang="da-DK" dirty="0" err="1"/>
              <a:t>clavichordium</a:t>
            </a:r>
            <a:r>
              <a:rPr lang="da-DK" dirty="0"/>
              <a:t>, der betegner dem som de bedste instrumenter til at ledsage melodier.</a:t>
            </a:r>
          </a:p>
        </p:txBody>
      </p:sp>
      <p:pic>
        <p:nvPicPr>
          <p:cNvPr id="5" name="Billede 4" descr="Et billede, der indeholder musik, klaver, clavier&#10;&#10;Automatisk genereret beskrivelse">
            <a:extLst>
              <a:ext uri="{FF2B5EF4-FFF2-40B4-BE49-F238E27FC236}">
                <a16:creationId xmlns:a16="http://schemas.microsoft.com/office/drawing/2014/main" id="{047E8F11-07CA-4DAC-96AE-17CE8F35E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22" y="220398"/>
            <a:ext cx="5401149" cy="3599359"/>
          </a:xfrm>
          <a:prstGeom prst="rect">
            <a:avLst/>
          </a:prstGeom>
        </p:spPr>
      </p:pic>
      <p:sp>
        <p:nvSpPr>
          <p:cNvPr id="6" name="Tekstfelt 5">
            <a:extLst>
              <a:ext uri="{FF2B5EF4-FFF2-40B4-BE49-F238E27FC236}">
                <a16:creationId xmlns:a16="http://schemas.microsoft.com/office/drawing/2014/main" id="{3BB94A98-619E-4B54-B983-3F0FAF771E79}"/>
              </a:ext>
            </a:extLst>
          </p:cNvPr>
          <p:cNvSpPr txBox="1"/>
          <p:nvPr/>
        </p:nvSpPr>
        <p:spPr>
          <a:xfrm>
            <a:off x="515210" y="4144173"/>
            <a:ext cx="1597741" cy="369332"/>
          </a:xfrm>
          <a:prstGeom prst="rect">
            <a:avLst/>
          </a:prstGeom>
          <a:noFill/>
        </p:spPr>
        <p:txBody>
          <a:bodyPr wrap="square" rtlCol="0">
            <a:spAutoFit/>
          </a:bodyPr>
          <a:lstStyle/>
          <a:p>
            <a:r>
              <a:rPr lang="da-DK" dirty="0"/>
              <a:t>Clavichord</a:t>
            </a:r>
          </a:p>
        </p:txBody>
      </p:sp>
      <p:pic>
        <p:nvPicPr>
          <p:cNvPr id="2" name="Onlinemedier 1" title="An Italian clavichord in Cypress">
            <a:hlinkClick r:id="" action="ppaction://media"/>
            <a:extLst>
              <a:ext uri="{FF2B5EF4-FFF2-40B4-BE49-F238E27FC236}">
                <a16:creationId xmlns:a16="http://schemas.microsoft.com/office/drawing/2014/main" id="{1AC6FEDA-7928-4DAC-A2A9-F486BB2F78FF}"/>
              </a:ext>
            </a:extLst>
          </p:cNvPr>
          <p:cNvPicPr>
            <a:picLocks noRot="1" noChangeAspect="1"/>
          </p:cNvPicPr>
          <p:nvPr>
            <a:videoFile r:link="rId1"/>
          </p:nvPr>
        </p:nvPicPr>
        <p:blipFill>
          <a:blip r:embed="rId4"/>
          <a:stretch>
            <a:fillRect/>
          </a:stretch>
        </p:blipFill>
        <p:spPr>
          <a:xfrm>
            <a:off x="6405072" y="542750"/>
            <a:ext cx="4992153" cy="3744115"/>
          </a:xfrm>
          <a:prstGeom prst="rect">
            <a:avLst/>
          </a:prstGeom>
        </p:spPr>
      </p:pic>
    </p:spTree>
    <p:extLst>
      <p:ext uri="{BB962C8B-B14F-4D97-AF65-F5344CB8AC3E}">
        <p14:creationId xmlns:p14="http://schemas.microsoft.com/office/powerpoint/2010/main" val="22581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person&#10;&#10;Automatisk genereret beskrivelse">
            <a:extLst>
              <a:ext uri="{FF2B5EF4-FFF2-40B4-BE49-F238E27FC236}">
                <a16:creationId xmlns:a16="http://schemas.microsoft.com/office/drawing/2014/main" id="{E9C0B719-375D-45BB-B882-699A06FE1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42" y="708007"/>
            <a:ext cx="3631360" cy="4940626"/>
          </a:xfrm>
          <a:prstGeom prst="rect">
            <a:avLst/>
          </a:prstGeom>
        </p:spPr>
      </p:pic>
      <p:sp>
        <p:nvSpPr>
          <p:cNvPr id="4" name="Tekstfelt 3">
            <a:extLst>
              <a:ext uri="{FF2B5EF4-FFF2-40B4-BE49-F238E27FC236}">
                <a16:creationId xmlns:a16="http://schemas.microsoft.com/office/drawing/2014/main" id="{26CAE9EF-EB6E-470A-9536-DD6B28933DC6}"/>
              </a:ext>
            </a:extLst>
          </p:cNvPr>
          <p:cNvSpPr txBox="1"/>
          <p:nvPr/>
        </p:nvSpPr>
        <p:spPr>
          <a:xfrm>
            <a:off x="4789152" y="4218772"/>
            <a:ext cx="5769896" cy="1754326"/>
          </a:xfrm>
          <a:prstGeom prst="rect">
            <a:avLst/>
          </a:prstGeom>
          <a:noFill/>
        </p:spPr>
        <p:txBody>
          <a:bodyPr wrap="square">
            <a:spAutoFit/>
          </a:bodyPr>
          <a:lstStyle/>
          <a:p>
            <a:r>
              <a:rPr lang="da-DK" b="1" dirty="0"/>
              <a:t>Christian IV (1577-1648), </a:t>
            </a:r>
            <a:r>
              <a:rPr lang="da-DK" dirty="0"/>
              <a:t>malet af Pieter </a:t>
            </a:r>
            <a:r>
              <a:rPr lang="da-DK" dirty="0" err="1"/>
              <a:t>Isaacsz</a:t>
            </a:r>
            <a:r>
              <a:rPr lang="da-DK" dirty="0"/>
              <a:t> 1611-1616</a:t>
            </a:r>
          </a:p>
          <a:p>
            <a:r>
              <a:rPr lang="da-DK" dirty="0"/>
              <a:t>Pieter </a:t>
            </a:r>
            <a:r>
              <a:rPr lang="da-DK" dirty="0" err="1"/>
              <a:t>Isaacsz</a:t>
            </a:r>
            <a:r>
              <a:rPr lang="da-DK" dirty="0"/>
              <a:t> (1569 i Helsingør – 14. september 1625 sammesteds) var en hollandsk i Danmark levende historie- og portrætmaler. Han var maleren Isaac </a:t>
            </a:r>
            <a:r>
              <a:rPr lang="da-DK" dirty="0" err="1"/>
              <a:t>Isaacsz</a:t>
            </a:r>
            <a:r>
              <a:rPr lang="da-DK" dirty="0"/>
              <a:t>' far og læremester. Han var også dobbeltagent for først Danmark og Forenede </a:t>
            </a:r>
            <a:r>
              <a:rPr lang="da-DK" dirty="0" err="1"/>
              <a:t>Nederlande</a:t>
            </a:r>
            <a:r>
              <a:rPr lang="da-DK" dirty="0"/>
              <a:t> og siden også for Sverige. </a:t>
            </a:r>
          </a:p>
        </p:txBody>
      </p:sp>
      <p:pic>
        <p:nvPicPr>
          <p:cNvPr id="9" name="Billede 8" descr="Et billede, der indeholder træ, udendørs, tårn, bygning&#10;&#10;Automatisk genereret beskrivelse">
            <a:extLst>
              <a:ext uri="{FF2B5EF4-FFF2-40B4-BE49-F238E27FC236}">
                <a16:creationId xmlns:a16="http://schemas.microsoft.com/office/drawing/2014/main" id="{146F3F66-D72D-41FB-B57F-2CAE9CD5622B}"/>
              </a:ext>
            </a:extLst>
          </p:cNvPr>
          <p:cNvPicPr>
            <a:picLocks noChangeAspect="1"/>
          </p:cNvPicPr>
          <p:nvPr/>
        </p:nvPicPr>
        <p:blipFill rotWithShape="1">
          <a:blip r:embed="rId3">
            <a:extLst>
              <a:ext uri="{28A0092B-C50C-407E-A947-70E740481C1C}">
                <a14:useLocalDpi xmlns:a14="http://schemas.microsoft.com/office/drawing/2010/main" val="0"/>
              </a:ext>
            </a:extLst>
          </a:blip>
          <a:srcRect l="32741" r="32742"/>
          <a:stretch/>
        </p:blipFill>
        <p:spPr>
          <a:xfrm>
            <a:off x="7402850" y="582254"/>
            <a:ext cx="3156198" cy="3333750"/>
          </a:xfrm>
          <a:prstGeom prst="rect">
            <a:avLst/>
          </a:prstGeom>
        </p:spPr>
      </p:pic>
    </p:spTree>
    <p:extLst>
      <p:ext uri="{BB962C8B-B14F-4D97-AF65-F5344CB8AC3E}">
        <p14:creationId xmlns:p14="http://schemas.microsoft.com/office/powerpoint/2010/main" val="28389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F4DC065-B4A3-4B6F-BFE1-2340BD529502}"/>
              </a:ext>
            </a:extLst>
          </p:cNvPr>
          <p:cNvSpPr txBox="1"/>
          <p:nvPr/>
        </p:nvSpPr>
        <p:spPr>
          <a:xfrm>
            <a:off x="6309505" y="698090"/>
            <a:ext cx="4545308" cy="3970318"/>
          </a:xfrm>
          <a:prstGeom prst="rect">
            <a:avLst/>
          </a:prstGeom>
          <a:noFill/>
        </p:spPr>
        <p:txBody>
          <a:bodyPr wrap="square">
            <a:spAutoFit/>
          </a:bodyPr>
          <a:lstStyle/>
          <a:p>
            <a:r>
              <a:rPr lang="da-DK" dirty="0"/>
              <a:t>Mogens Pedersøn (født ca. 1585, død ca. 1623) var en dansk musiker, vicekapel-mester og den mest talentfulde danske komponist på Christian </a:t>
            </a:r>
            <a:r>
              <a:rPr lang="da-DK" dirty="0" err="1"/>
              <a:t>IVs</a:t>
            </a:r>
            <a:r>
              <a:rPr lang="da-DK" dirty="0"/>
              <a:t> tid. Han studerede hos Giovanni </a:t>
            </a:r>
            <a:r>
              <a:rPr lang="da-DK" dirty="0" err="1"/>
              <a:t>Gabrieli</a:t>
            </a:r>
            <a:r>
              <a:rPr lang="da-DK" dirty="0"/>
              <a:t>, der var en af tidens førende komponister af madrigaler, og opholdt sig senere i England, hvor madrigaler ligeledes var højeste mode. Han blev ansat ved det kongelige kapel, hvor han endte som vicekapelmester. Desuden blev han lærer for den udvalgte prins Christian, som senere fik overtalt en af tidens førende komponister og kapelmestre Heinrich Schütz til ophold i Danmark. </a:t>
            </a:r>
          </a:p>
        </p:txBody>
      </p:sp>
      <p:pic>
        <p:nvPicPr>
          <p:cNvPr id="6" name="Onlinemedier 1" title="&quot;Non Fuggir&quot; - Mogens Pedersøn (1585-1623) - With Vocal Ensemble Musica Ficta Copenhagen">
            <a:hlinkClick r:id="" action="ppaction://media"/>
            <a:extLst>
              <a:ext uri="{FF2B5EF4-FFF2-40B4-BE49-F238E27FC236}">
                <a16:creationId xmlns:a16="http://schemas.microsoft.com/office/drawing/2014/main" id="{64D60823-AAFF-4190-AEED-D3E0AFA1963F}"/>
              </a:ext>
            </a:extLst>
          </p:cNvPr>
          <p:cNvPicPr>
            <a:picLocks noRot="1" noChangeAspect="1"/>
          </p:cNvPicPr>
          <p:nvPr>
            <a:videoFile r:link="rId1"/>
          </p:nvPr>
        </p:nvPicPr>
        <p:blipFill>
          <a:blip r:embed="rId3"/>
          <a:stretch>
            <a:fillRect/>
          </a:stretch>
        </p:blipFill>
        <p:spPr>
          <a:xfrm>
            <a:off x="855407" y="606390"/>
            <a:ext cx="4495456" cy="2539933"/>
          </a:xfrm>
          <a:prstGeom prst="rect">
            <a:avLst/>
          </a:prstGeom>
        </p:spPr>
      </p:pic>
      <p:sp>
        <p:nvSpPr>
          <p:cNvPr id="7" name="Tekstfelt 6">
            <a:extLst>
              <a:ext uri="{FF2B5EF4-FFF2-40B4-BE49-F238E27FC236}">
                <a16:creationId xmlns:a16="http://schemas.microsoft.com/office/drawing/2014/main" id="{0A09FDF6-385E-490C-88AC-733AB6840B28}"/>
              </a:ext>
            </a:extLst>
          </p:cNvPr>
          <p:cNvSpPr txBox="1"/>
          <p:nvPr/>
        </p:nvSpPr>
        <p:spPr>
          <a:xfrm>
            <a:off x="599769" y="3429000"/>
            <a:ext cx="5282728" cy="923330"/>
          </a:xfrm>
          <a:prstGeom prst="rect">
            <a:avLst/>
          </a:prstGeom>
          <a:noFill/>
        </p:spPr>
        <p:txBody>
          <a:bodyPr wrap="none" rtlCol="0">
            <a:spAutoFit/>
          </a:bodyPr>
          <a:lstStyle/>
          <a:p>
            <a:r>
              <a:rPr lang="da-DK" dirty="0"/>
              <a:t>Musica </a:t>
            </a:r>
            <a:r>
              <a:rPr lang="da-DK" dirty="0" err="1"/>
              <a:t>ficta</a:t>
            </a:r>
            <a:r>
              <a:rPr lang="da-DK" dirty="0"/>
              <a:t>: ”Non </a:t>
            </a:r>
            <a:r>
              <a:rPr lang="da-DK" dirty="0" err="1"/>
              <a:t>fuggir</a:t>
            </a:r>
            <a:r>
              <a:rPr lang="da-DK" dirty="0"/>
              <a:t>”</a:t>
            </a:r>
          </a:p>
          <a:p>
            <a:r>
              <a:rPr lang="da-DK" dirty="0"/>
              <a:t>Musica </a:t>
            </a:r>
            <a:r>
              <a:rPr lang="da-DK" dirty="0" err="1"/>
              <a:t>recta</a:t>
            </a:r>
            <a:r>
              <a:rPr lang="da-DK" dirty="0"/>
              <a:t>/</a:t>
            </a:r>
            <a:r>
              <a:rPr lang="da-DK" dirty="0" err="1"/>
              <a:t>ficta</a:t>
            </a:r>
            <a:r>
              <a:rPr lang="da-DK" dirty="0"/>
              <a:t>:</a:t>
            </a:r>
          </a:p>
          <a:p>
            <a:r>
              <a:rPr lang="da-DK" dirty="0"/>
              <a:t>ca. det samme som klaverets hvide og sorte tangenter.</a:t>
            </a:r>
          </a:p>
        </p:txBody>
      </p:sp>
    </p:spTree>
    <p:extLst>
      <p:ext uri="{BB962C8B-B14F-4D97-AF65-F5344CB8AC3E}">
        <p14:creationId xmlns:p14="http://schemas.microsoft.com/office/powerpoint/2010/main" val="23163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gammel, gruppe&#10;&#10;Automatisk genereret beskrivelse">
            <a:extLst>
              <a:ext uri="{FF2B5EF4-FFF2-40B4-BE49-F238E27FC236}">
                <a16:creationId xmlns:a16="http://schemas.microsoft.com/office/drawing/2014/main" id="{1860E7A5-AB43-4BE2-8350-8A39EC7E8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031" y="106488"/>
            <a:ext cx="3761453" cy="3091309"/>
          </a:xfrm>
          <a:prstGeom prst="rect">
            <a:avLst/>
          </a:prstGeom>
        </p:spPr>
      </p:pic>
      <p:pic>
        <p:nvPicPr>
          <p:cNvPr id="5" name="Billede 4" descr="Et billede, der indeholder indendørs, gulv, alter, dekoreret&#10;&#10;Automatisk genereret beskrivelse">
            <a:extLst>
              <a:ext uri="{FF2B5EF4-FFF2-40B4-BE49-F238E27FC236}">
                <a16:creationId xmlns:a16="http://schemas.microsoft.com/office/drawing/2014/main" id="{17B75749-37E7-4585-8079-AD631C018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013" y="188903"/>
            <a:ext cx="5516306" cy="3008894"/>
          </a:xfrm>
          <a:prstGeom prst="rect">
            <a:avLst/>
          </a:prstGeom>
        </p:spPr>
      </p:pic>
      <p:sp>
        <p:nvSpPr>
          <p:cNvPr id="7" name="Tekstfelt 6">
            <a:extLst>
              <a:ext uri="{FF2B5EF4-FFF2-40B4-BE49-F238E27FC236}">
                <a16:creationId xmlns:a16="http://schemas.microsoft.com/office/drawing/2014/main" id="{B670811F-D076-4295-855E-4F6F31A638F1}"/>
              </a:ext>
            </a:extLst>
          </p:cNvPr>
          <p:cNvSpPr txBox="1"/>
          <p:nvPr/>
        </p:nvSpPr>
        <p:spPr>
          <a:xfrm>
            <a:off x="1219199" y="3660203"/>
            <a:ext cx="9468466" cy="1754326"/>
          </a:xfrm>
          <a:prstGeom prst="rect">
            <a:avLst/>
          </a:prstGeom>
          <a:noFill/>
        </p:spPr>
        <p:txBody>
          <a:bodyPr wrap="square">
            <a:spAutoFit/>
          </a:bodyPr>
          <a:lstStyle/>
          <a:p>
            <a:r>
              <a:rPr lang="da-DK" dirty="0"/>
              <a:t>Universitetets Indvielse i Vor Frue Kirke den 1. Juni 1479. Det er udført 1870-71 af Wilhelm Marstrand. Efter den højtidelige Gudstjeneste fremstiller Universitetets Kansler, Roskilde-Bispen Oluf Mortensen, Lærerne for Kong Kristian I. Han sidder til højre i Kirkens Kor under en rød </a:t>
            </a:r>
          </a:p>
          <a:p>
            <a:r>
              <a:rPr lang="da-DK" dirty="0"/>
              <a:t>Tronhimmel foran den søndre Række Korstole. Fra det eneste autentiske portræt, Italieneren </a:t>
            </a:r>
          </a:p>
          <a:p>
            <a:r>
              <a:rPr lang="da-DK" dirty="0" err="1"/>
              <a:t>Meliolus</a:t>
            </a:r>
            <a:r>
              <a:rPr lang="da-DK" dirty="0"/>
              <a:t>’ </a:t>
            </a:r>
            <a:r>
              <a:rPr lang="da-DK" dirty="0" err="1"/>
              <a:t>Medaille</a:t>
            </a:r>
            <a:r>
              <a:rPr lang="da-DK" dirty="0"/>
              <a:t>, har Marstrand taget Kristian I's Hoved. Peder Albretsen, der nærmer sig </a:t>
            </a:r>
          </a:p>
          <a:p>
            <a:r>
              <a:rPr lang="da-DK" dirty="0"/>
              <a:t>Kongen, holder i </a:t>
            </a:r>
            <a:r>
              <a:rPr lang="da-DK" dirty="0" err="1"/>
              <a:t>Haanden</a:t>
            </a:r>
            <a:r>
              <a:rPr lang="da-DK" dirty="0"/>
              <a:t> Manuskriptet til den </a:t>
            </a:r>
            <a:r>
              <a:rPr lang="da-DK" dirty="0" err="1"/>
              <a:t>latinskne</a:t>
            </a:r>
            <a:r>
              <a:rPr lang="da-DK" dirty="0"/>
              <a:t> Tale, han lige har holdt.</a:t>
            </a:r>
          </a:p>
        </p:txBody>
      </p:sp>
    </p:spTree>
    <p:extLst>
      <p:ext uri="{BB962C8B-B14F-4D97-AF65-F5344CB8AC3E}">
        <p14:creationId xmlns:p14="http://schemas.microsoft.com/office/powerpoint/2010/main" val="171791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6DD3CA40-BD41-4E72-95B3-B0CC1ED6B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663" y="443913"/>
            <a:ext cx="1924050" cy="2476500"/>
          </a:xfrm>
          <a:prstGeom prst="rect">
            <a:avLst/>
          </a:prstGeom>
        </p:spPr>
      </p:pic>
      <p:sp>
        <p:nvSpPr>
          <p:cNvPr id="6" name="Tekstfelt 5">
            <a:extLst>
              <a:ext uri="{FF2B5EF4-FFF2-40B4-BE49-F238E27FC236}">
                <a16:creationId xmlns:a16="http://schemas.microsoft.com/office/drawing/2014/main" id="{EF9E9B22-D786-4780-BEAD-D56E9AA440CD}"/>
              </a:ext>
            </a:extLst>
          </p:cNvPr>
          <p:cNvSpPr txBox="1"/>
          <p:nvPr/>
        </p:nvSpPr>
        <p:spPr>
          <a:xfrm>
            <a:off x="9179738" y="3025877"/>
            <a:ext cx="2815899" cy="646331"/>
          </a:xfrm>
          <a:prstGeom prst="rect">
            <a:avLst/>
          </a:prstGeom>
          <a:noFill/>
        </p:spPr>
        <p:txBody>
          <a:bodyPr wrap="none" rtlCol="0">
            <a:spAutoFit/>
          </a:bodyPr>
          <a:lstStyle/>
          <a:p>
            <a:r>
              <a:rPr lang="da-DK" dirty="0"/>
              <a:t>John </a:t>
            </a:r>
            <a:r>
              <a:rPr lang="da-DK" dirty="0" err="1"/>
              <a:t>Dowland</a:t>
            </a:r>
            <a:r>
              <a:rPr lang="da-DK" dirty="0"/>
              <a:t> </a:t>
            </a:r>
            <a:r>
              <a:rPr lang="en-US" dirty="0"/>
              <a:t>(1563–1626</a:t>
            </a:r>
            <a:r>
              <a:rPr lang="da-DK" dirty="0"/>
              <a:t>),</a:t>
            </a:r>
          </a:p>
          <a:p>
            <a:r>
              <a:rPr lang="da-DK" dirty="0"/>
              <a:t>I Danmark 1598-1606</a:t>
            </a:r>
          </a:p>
        </p:txBody>
      </p:sp>
      <p:pic>
        <p:nvPicPr>
          <p:cNvPr id="7" name="Onlinemedier 6" title="John Dowland: The King of Denmark's Galliard; Nigel North, Lute">
            <a:hlinkClick r:id="" action="ppaction://media"/>
            <a:extLst>
              <a:ext uri="{FF2B5EF4-FFF2-40B4-BE49-F238E27FC236}">
                <a16:creationId xmlns:a16="http://schemas.microsoft.com/office/drawing/2014/main" id="{95493CAD-E0B1-4B87-9C16-03EE4B6ACD83}"/>
              </a:ext>
            </a:extLst>
          </p:cNvPr>
          <p:cNvPicPr>
            <a:picLocks noRot="1" noChangeAspect="1"/>
          </p:cNvPicPr>
          <p:nvPr>
            <a:videoFile r:link="rId1"/>
          </p:nvPr>
        </p:nvPicPr>
        <p:blipFill>
          <a:blip r:embed="rId4"/>
          <a:stretch>
            <a:fillRect/>
          </a:stretch>
        </p:blipFill>
        <p:spPr>
          <a:xfrm>
            <a:off x="5022641" y="3938286"/>
            <a:ext cx="3467095" cy="2600321"/>
          </a:xfrm>
          <a:prstGeom prst="rect">
            <a:avLst/>
          </a:prstGeom>
        </p:spPr>
      </p:pic>
      <p:sp>
        <p:nvSpPr>
          <p:cNvPr id="3" name="Tekstfelt 2">
            <a:extLst>
              <a:ext uri="{FF2B5EF4-FFF2-40B4-BE49-F238E27FC236}">
                <a16:creationId xmlns:a16="http://schemas.microsoft.com/office/drawing/2014/main" id="{F752A76B-A65A-47D4-98DB-73D9D9D4F996}"/>
              </a:ext>
            </a:extLst>
          </p:cNvPr>
          <p:cNvSpPr txBox="1"/>
          <p:nvPr/>
        </p:nvSpPr>
        <p:spPr>
          <a:xfrm>
            <a:off x="8733814" y="4766935"/>
            <a:ext cx="2815899" cy="646331"/>
          </a:xfrm>
          <a:prstGeom prst="rect">
            <a:avLst/>
          </a:prstGeom>
          <a:noFill/>
        </p:spPr>
        <p:txBody>
          <a:bodyPr wrap="square" rtlCol="0">
            <a:spAutoFit/>
          </a:bodyPr>
          <a:lstStyle/>
          <a:p>
            <a:r>
              <a:rPr lang="da-DK" dirty="0"/>
              <a:t>Battle </a:t>
            </a:r>
            <a:r>
              <a:rPr lang="da-DK" dirty="0" err="1"/>
              <a:t>Galliard</a:t>
            </a:r>
            <a:r>
              <a:rPr lang="da-DK" dirty="0"/>
              <a:t>/The King of Denmarks </a:t>
            </a:r>
            <a:r>
              <a:rPr lang="da-DK" dirty="0" err="1"/>
              <a:t>galliard</a:t>
            </a:r>
            <a:endParaRPr lang="da-DK" dirty="0"/>
          </a:p>
        </p:txBody>
      </p:sp>
      <p:pic>
        <p:nvPicPr>
          <p:cNvPr id="8" name="Billede 7" descr="Et billede, der indeholder tekst, indendørs, gulv, familie&#10;&#10;Automatisk genereret beskrivelse">
            <a:extLst>
              <a:ext uri="{FF2B5EF4-FFF2-40B4-BE49-F238E27FC236}">
                <a16:creationId xmlns:a16="http://schemas.microsoft.com/office/drawing/2014/main" id="{48963181-F509-425D-A969-F0FB1E0DC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12" y="443913"/>
            <a:ext cx="2760555" cy="3494373"/>
          </a:xfrm>
          <a:prstGeom prst="rect">
            <a:avLst/>
          </a:prstGeom>
        </p:spPr>
      </p:pic>
      <p:sp>
        <p:nvSpPr>
          <p:cNvPr id="9" name="Tekstfelt 8">
            <a:extLst>
              <a:ext uri="{FF2B5EF4-FFF2-40B4-BE49-F238E27FC236}">
                <a16:creationId xmlns:a16="http://schemas.microsoft.com/office/drawing/2014/main" id="{AA8251F2-2431-4BC3-957C-219648FA0420}"/>
              </a:ext>
            </a:extLst>
          </p:cNvPr>
          <p:cNvSpPr txBox="1"/>
          <p:nvPr/>
        </p:nvSpPr>
        <p:spPr>
          <a:xfrm>
            <a:off x="974612" y="5053781"/>
            <a:ext cx="3462230" cy="369332"/>
          </a:xfrm>
          <a:prstGeom prst="rect">
            <a:avLst/>
          </a:prstGeom>
          <a:noFill/>
        </p:spPr>
        <p:txBody>
          <a:bodyPr wrap="none" rtlCol="0">
            <a:spAutoFit/>
          </a:bodyPr>
          <a:lstStyle/>
          <a:p>
            <a:r>
              <a:rPr lang="da-DK" dirty="0" err="1"/>
              <a:t>Galliard</a:t>
            </a:r>
            <a:r>
              <a:rPr lang="da-DK" dirty="0"/>
              <a:t> dansere, Siena 1500-tallet.</a:t>
            </a:r>
          </a:p>
        </p:txBody>
      </p:sp>
      <p:pic>
        <p:nvPicPr>
          <p:cNvPr id="5" name="Billede 4">
            <a:extLst>
              <a:ext uri="{FF2B5EF4-FFF2-40B4-BE49-F238E27FC236}">
                <a16:creationId xmlns:a16="http://schemas.microsoft.com/office/drawing/2014/main" id="{E755EEB4-2B30-41C9-8B7E-9685065FA7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9255" y="366098"/>
            <a:ext cx="5434120" cy="3306110"/>
          </a:xfrm>
          <a:prstGeom prst="rect">
            <a:avLst/>
          </a:prstGeom>
        </p:spPr>
      </p:pic>
    </p:spTree>
    <p:extLst>
      <p:ext uri="{BB962C8B-B14F-4D97-AF65-F5344CB8AC3E}">
        <p14:creationId xmlns:p14="http://schemas.microsoft.com/office/powerpoint/2010/main" val="25071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er 4" title="Dowland - Flow my Tears / Tenor &amp; Lute + Presentation (Cent. record. : Nigel Rogers / Paul O’Dette)">
            <a:hlinkClick r:id="" action="ppaction://media"/>
            <a:extLst>
              <a:ext uri="{FF2B5EF4-FFF2-40B4-BE49-F238E27FC236}">
                <a16:creationId xmlns:a16="http://schemas.microsoft.com/office/drawing/2014/main" id="{9658EB73-5084-4901-8115-3F430A0EF06F}"/>
              </a:ext>
            </a:extLst>
          </p:cNvPr>
          <p:cNvPicPr>
            <a:picLocks noRot="1" noChangeAspect="1"/>
          </p:cNvPicPr>
          <p:nvPr>
            <a:videoFile r:link="rId1"/>
          </p:nvPr>
        </p:nvPicPr>
        <p:blipFill>
          <a:blip r:embed="rId3"/>
          <a:stretch>
            <a:fillRect/>
          </a:stretch>
        </p:blipFill>
        <p:spPr>
          <a:xfrm>
            <a:off x="843935" y="3429000"/>
            <a:ext cx="3288657" cy="1858091"/>
          </a:xfrm>
          <a:prstGeom prst="rect">
            <a:avLst/>
          </a:prstGeom>
        </p:spPr>
      </p:pic>
      <p:sp>
        <p:nvSpPr>
          <p:cNvPr id="8" name="Tekstfelt 7">
            <a:extLst>
              <a:ext uri="{FF2B5EF4-FFF2-40B4-BE49-F238E27FC236}">
                <a16:creationId xmlns:a16="http://schemas.microsoft.com/office/drawing/2014/main" id="{FC037458-347E-4BFB-ACB1-593439547B11}"/>
              </a:ext>
            </a:extLst>
          </p:cNvPr>
          <p:cNvSpPr txBox="1"/>
          <p:nvPr/>
        </p:nvSpPr>
        <p:spPr>
          <a:xfrm>
            <a:off x="4650658" y="440267"/>
            <a:ext cx="6096000" cy="5816977"/>
          </a:xfrm>
          <a:prstGeom prst="rect">
            <a:avLst/>
          </a:prstGeom>
          <a:noFill/>
        </p:spPr>
        <p:txBody>
          <a:bodyPr wrap="square">
            <a:spAutoFit/>
          </a:bodyPr>
          <a:lstStyle/>
          <a:p>
            <a:endParaRPr lang="da-DK" sz="1200" dirty="0"/>
          </a:p>
          <a:p>
            <a:endParaRPr lang="da-DK" sz="1200" dirty="0"/>
          </a:p>
          <a:p>
            <a:r>
              <a:rPr lang="da-DK" sz="1200" dirty="0"/>
              <a:t>Flow, </a:t>
            </a:r>
            <a:r>
              <a:rPr lang="da-DK" sz="1200" dirty="0" err="1"/>
              <a:t>my</a:t>
            </a:r>
            <a:r>
              <a:rPr lang="da-DK" sz="1200" dirty="0"/>
              <a:t> </a:t>
            </a:r>
            <a:r>
              <a:rPr lang="da-DK" sz="1200" dirty="0" err="1"/>
              <a:t>tears</a:t>
            </a:r>
            <a:r>
              <a:rPr lang="da-DK" sz="1200" dirty="0"/>
              <a:t>, </a:t>
            </a:r>
            <a:r>
              <a:rPr lang="da-DK" sz="1200" dirty="0" err="1"/>
              <a:t>fall</a:t>
            </a:r>
            <a:r>
              <a:rPr lang="da-DK" sz="1200" dirty="0"/>
              <a:t> from </a:t>
            </a:r>
            <a:r>
              <a:rPr lang="da-DK" sz="1200" dirty="0" err="1"/>
              <a:t>your</a:t>
            </a:r>
            <a:r>
              <a:rPr lang="da-DK" sz="1200" dirty="0"/>
              <a:t> springs!</a:t>
            </a:r>
          </a:p>
          <a:p>
            <a:r>
              <a:rPr lang="da-DK" sz="1200" dirty="0" err="1"/>
              <a:t>Exiled</a:t>
            </a:r>
            <a:r>
              <a:rPr lang="da-DK" sz="1200" dirty="0"/>
              <a:t> for ever, let </a:t>
            </a:r>
            <a:r>
              <a:rPr lang="da-DK" sz="1200" dirty="0" err="1"/>
              <a:t>me</a:t>
            </a:r>
            <a:r>
              <a:rPr lang="da-DK" sz="1200" dirty="0"/>
              <a:t> </a:t>
            </a:r>
            <a:r>
              <a:rPr lang="da-DK" sz="1200" dirty="0" err="1"/>
              <a:t>mourn</a:t>
            </a:r>
            <a:r>
              <a:rPr lang="da-DK" sz="1200" dirty="0"/>
              <a:t>;</a:t>
            </a:r>
          </a:p>
          <a:p>
            <a:r>
              <a:rPr lang="da-DK" sz="1200" dirty="0" err="1"/>
              <a:t>Where</a:t>
            </a:r>
            <a:r>
              <a:rPr lang="da-DK" sz="1200" dirty="0"/>
              <a:t> </a:t>
            </a:r>
            <a:r>
              <a:rPr lang="da-DK" sz="1200" dirty="0" err="1"/>
              <a:t>night's</a:t>
            </a:r>
            <a:r>
              <a:rPr lang="da-DK" sz="1200" dirty="0"/>
              <a:t> black </a:t>
            </a:r>
            <a:r>
              <a:rPr lang="da-DK" sz="1200" dirty="0" err="1"/>
              <a:t>bird</a:t>
            </a:r>
            <a:r>
              <a:rPr lang="da-DK" sz="1200" dirty="0"/>
              <a:t> her sad </a:t>
            </a:r>
            <a:r>
              <a:rPr lang="da-DK" sz="1200" dirty="0" err="1"/>
              <a:t>infamy</a:t>
            </a:r>
            <a:r>
              <a:rPr lang="da-DK" sz="1200" dirty="0"/>
              <a:t> </a:t>
            </a:r>
            <a:r>
              <a:rPr lang="da-DK" sz="1200" dirty="0" err="1"/>
              <a:t>sings</a:t>
            </a:r>
            <a:r>
              <a:rPr lang="da-DK" sz="1200" dirty="0"/>
              <a:t>,</a:t>
            </a:r>
          </a:p>
          <a:p>
            <a:r>
              <a:rPr lang="da-DK" sz="1200" dirty="0" err="1"/>
              <a:t>There</a:t>
            </a:r>
            <a:r>
              <a:rPr lang="da-DK" sz="1200" dirty="0"/>
              <a:t> let </a:t>
            </a:r>
            <a:r>
              <a:rPr lang="da-DK" sz="1200" dirty="0" err="1"/>
              <a:t>me</a:t>
            </a:r>
            <a:r>
              <a:rPr lang="da-DK" sz="1200" dirty="0"/>
              <a:t> live </a:t>
            </a:r>
            <a:r>
              <a:rPr lang="da-DK" sz="1200" dirty="0" err="1"/>
              <a:t>forlorn</a:t>
            </a:r>
            <a:r>
              <a:rPr lang="da-DK" sz="1200" dirty="0"/>
              <a:t>.</a:t>
            </a:r>
          </a:p>
          <a:p>
            <a:endParaRPr lang="da-DK" sz="1200" dirty="0"/>
          </a:p>
          <a:p>
            <a:r>
              <a:rPr lang="da-DK" sz="1200" dirty="0"/>
              <a:t>Down </a:t>
            </a:r>
            <a:r>
              <a:rPr lang="da-DK" sz="1200" dirty="0" err="1"/>
              <a:t>vain</a:t>
            </a:r>
            <a:r>
              <a:rPr lang="da-DK" sz="1200" dirty="0"/>
              <a:t> </a:t>
            </a:r>
            <a:r>
              <a:rPr lang="da-DK" sz="1200" dirty="0" err="1"/>
              <a:t>lights</a:t>
            </a:r>
            <a:r>
              <a:rPr lang="da-DK" sz="1200" dirty="0"/>
              <a:t>, shine </a:t>
            </a:r>
            <a:r>
              <a:rPr lang="da-DK" sz="1200" dirty="0" err="1"/>
              <a:t>you</a:t>
            </a:r>
            <a:r>
              <a:rPr lang="da-DK" sz="1200" dirty="0"/>
              <a:t> no more!</a:t>
            </a:r>
          </a:p>
          <a:p>
            <a:r>
              <a:rPr lang="da-DK" sz="1200" dirty="0"/>
              <a:t>No </a:t>
            </a:r>
            <a:r>
              <a:rPr lang="da-DK" sz="1200" dirty="0" err="1"/>
              <a:t>nights</a:t>
            </a:r>
            <a:r>
              <a:rPr lang="da-DK" sz="1200" dirty="0"/>
              <a:t> </a:t>
            </a:r>
            <a:r>
              <a:rPr lang="da-DK" sz="1200" dirty="0" err="1"/>
              <a:t>are</a:t>
            </a:r>
            <a:r>
              <a:rPr lang="da-DK" sz="1200" dirty="0"/>
              <a:t> dark </a:t>
            </a:r>
            <a:r>
              <a:rPr lang="da-DK" sz="1200" dirty="0" err="1"/>
              <a:t>enough</a:t>
            </a:r>
            <a:r>
              <a:rPr lang="da-DK" sz="1200" dirty="0"/>
              <a:t> for </a:t>
            </a:r>
            <a:r>
              <a:rPr lang="da-DK" sz="1200" dirty="0" err="1"/>
              <a:t>those</a:t>
            </a:r>
            <a:endParaRPr lang="da-DK" sz="1200" dirty="0"/>
          </a:p>
          <a:p>
            <a:r>
              <a:rPr lang="da-DK" sz="1200" dirty="0" err="1"/>
              <a:t>That</a:t>
            </a:r>
            <a:r>
              <a:rPr lang="da-DK" sz="1200" dirty="0"/>
              <a:t> in </a:t>
            </a:r>
            <a:r>
              <a:rPr lang="da-DK" sz="1200" dirty="0" err="1"/>
              <a:t>despair</a:t>
            </a:r>
            <a:r>
              <a:rPr lang="da-DK" sz="1200" dirty="0"/>
              <a:t> </a:t>
            </a:r>
            <a:r>
              <a:rPr lang="da-DK" sz="1200" dirty="0" err="1"/>
              <a:t>their</a:t>
            </a:r>
            <a:r>
              <a:rPr lang="da-DK" sz="1200" dirty="0"/>
              <a:t> last </a:t>
            </a:r>
            <a:r>
              <a:rPr lang="da-DK" sz="1200" dirty="0" err="1"/>
              <a:t>fortunes</a:t>
            </a:r>
            <a:r>
              <a:rPr lang="da-DK" sz="1200" dirty="0"/>
              <a:t> </a:t>
            </a:r>
            <a:r>
              <a:rPr lang="da-DK" sz="1200" dirty="0" err="1"/>
              <a:t>deplore</a:t>
            </a:r>
            <a:r>
              <a:rPr lang="da-DK" sz="1200" dirty="0"/>
              <a:t>.</a:t>
            </a:r>
          </a:p>
          <a:p>
            <a:r>
              <a:rPr lang="da-DK" sz="1200" dirty="0"/>
              <a:t>Light </a:t>
            </a:r>
            <a:r>
              <a:rPr lang="da-DK" sz="1200" dirty="0" err="1"/>
              <a:t>doth</a:t>
            </a:r>
            <a:r>
              <a:rPr lang="da-DK" sz="1200" dirty="0"/>
              <a:t> but </a:t>
            </a:r>
            <a:r>
              <a:rPr lang="da-DK" sz="1200" dirty="0" err="1"/>
              <a:t>shame</a:t>
            </a:r>
            <a:r>
              <a:rPr lang="da-DK" sz="1200" dirty="0"/>
              <a:t> </a:t>
            </a:r>
            <a:r>
              <a:rPr lang="da-DK" sz="1200" dirty="0" err="1"/>
              <a:t>disclose</a:t>
            </a:r>
            <a:r>
              <a:rPr lang="da-DK" sz="1200" dirty="0"/>
              <a:t>.</a:t>
            </a:r>
          </a:p>
          <a:p>
            <a:endParaRPr lang="da-DK" sz="1200" dirty="0"/>
          </a:p>
          <a:p>
            <a:r>
              <a:rPr lang="da-DK" sz="1200" dirty="0"/>
              <a:t>Never </a:t>
            </a:r>
            <a:r>
              <a:rPr lang="da-DK" sz="1200" dirty="0" err="1"/>
              <a:t>may</a:t>
            </a:r>
            <a:r>
              <a:rPr lang="da-DK" sz="1200" dirty="0"/>
              <a:t> </a:t>
            </a:r>
            <a:r>
              <a:rPr lang="da-DK" sz="1200" dirty="0" err="1"/>
              <a:t>my</a:t>
            </a:r>
            <a:r>
              <a:rPr lang="da-DK" sz="1200" dirty="0"/>
              <a:t> </a:t>
            </a:r>
            <a:r>
              <a:rPr lang="da-DK" sz="1200" dirty="0" err="1"/>
              <a:t>woes</a:t>
            </a:r>
            <a:r>
              <a:rPr lang="da-DK" sz="1200" dirty="0"/>
              <a:t> </a:t>
            </a:r>
            <a:r>
              <a:rPr lang="da-DK" sz="1200" dirty="0" err="1"/>
              <a:t>be</a:t>
            </a:r>
            <a:r>
              <a:rPr lang="da-DK" sz="1200" dirty="0"/>
              <a:t> </a:t>
            </a:r>
            <a:r>
              <a:rPr lang="da-DK" sz="1200" dirty="0" err="1"/>
              <a:t>relieved</a:t>
            </a:r>
            <a:r>
              <a:rPr lang="da-DK" sz="1200" dirty="0"/>
              <a:t>,</a:t>
            </a:r>
          </a:p>
          <a:p>
            <a:r>
              <a:rPr lang="da-DK" sz="1200" dirty="0" err="1"/>
              <a:t>Since</a:t>
            </a:r>
            <a:r>
              <a:rPr lang="da-DK" sz="1200" dirty="0"/>
              <a:t> </a:t>
            </a:r>
            <a:r>
              <a:rPr lang="da-DK" sz="1200" dirty="0" err="1"/>
              <a:t>pity</a:t>
            </a:r>
            <a:r>
              <a:rPr lang="da-DK" sz="1200" dirty="0"/>
              <a:t> is </a:t>
            </a:r>
            <a:r>
              <a:rPr lang="da-DK" sz="1200" dirty="0" err="1"/>
              <a:t>fled</a:t>
            </a:r>
            <a:r>
              <a:rPr lang="da-DK" sz="1200" dirty="0"/>
              <a:t>;</a:t>
            </a:r>
          </a:p>
          <a:p>
            <a:r>
              <a:rPr lang="da-DK" sz="1200" dirty="0"/>
              <a:t>And </a:t>
            </a:r>
            <a:r>
              <a:rPr lang="da-DK" sz="1200" dirty="0" err="1"/>
              <a:t>tears</a:t>
            </a:r>
            <a:r>
              <a:rPr lang="da-DK" sz="1200" dirty="0"/>
              <a:t> and </a:t>
            </a:r>
            <a:r>
              <a:rPr lang="da-DK" sz="1200" dirty="0" err="1"/>
              <a:t>sighs</a:t>
            </a:r>
            <a:r>
              <a:rPr lang="da-DK" sz="1200" dirty="0"/>
              <a:t> and </a:t>
            </a:r>
            <a:r>
              <a:rPr lang="da-DK" sz="1200" dirty="0" err="1"/>
              <a:t>groans</a:t>
            </a:r>
            <a:r>
              <a:rPr lang="da-DK" sz="1200" dirty="0"/>
              <a:t> </a:t>
            </a:r>
            <a:r>
              <a:rPr lang="da-DK" sz="1200" dirty="0" err="1"/>
              <a:t>my</a:t>
            </a:r>
            <a:r>
              <a:rPr lang="da-DK" sz="1200" dirty="0"/>
              <a:t> </a:t>
            </a:r>
            <a:r>
              <a:rPr lang="da-DK" sz="1200" dirty="0" err="1"/>
              <a:t>weary</a:t>
            </a:r>
            <a:r>
              <a:rPr lang="da-DK" sz="1200" dirty="0"/>
              <a:t> </a:t>
            </a:r>
            <a:r>
              <a:rPr lang="da-DK" sz="1200" dirty="0" err="1"/>
              <a:t>days</a:t>
            </a:r>
            <a:r>
              <a:rPr lang="da-DK" sz="1200" dirty="0"/>
              <a:t>, </a:t>
            </a:r>
            <a:r>
              <a:rPr lang="da-DK" sz="1200" dirty="0" err="1"/>
              <a:t>my</a:t>
            </a:r>
            <a:r>
              <a:rPr lang="da-DK" sz="1200" dirty="0"/>
              <a:t> </a:t>
            </a:r>
            <a:r>
              <a:rPr lang="da-DK" sz="1200" dirty="0" err="1"/>
              <a:t>weary</a:t>
            </a:r>
            <a:r>
              <a:rPr lang="da-DK" sz="1200" dirty="0"/>
              <a:t> </a:t>
            </a:r>
            <a:r>
              <a:rPr lang="da-DK" sz="1200" dirty="0" err="1"/>
              <a:t>days</a:t>
            </a:r>
            <a:endParaRPr lang="da-DK" sz="1200" dirty="0"/>
          </a:p>
          <a:p>
            <a:r>
              <a:rPr lang="da-DK" sz="1200" dirty="0"/>
              <a:t>Of all </a:t>
            </a:r>
            <a:r>
              <a:rPr lang="da-DK" sz="1200" dirty="0" err="1"/>
              <a:t>joys</a:t>
            </a:r>
            <a:r>
              <a:rPr lang="da-DK" sz="1200" dirty="0"/>
              <a:t> have </a:t>
            </a:r>
            <a:r>
              <a:rPr lang="da-DK" sz="1200" dirty="0" err="1"/>
              <a:t>deprived</a:t>
            </a:r>
            <a:r>
              <a:rPr lang="da-DK" sz="1200" dirty="0"/>
              <a:t>.</a:t>
            </a:r>
          </a:p>
          <a:p>
            <a:endParaRPr lang="da-DK" sz="1200" dirty="0"/>
          </a:p>
          <a:p>
            <a:r>
              <a:rPr lang="da-DK" sz="1200" dirty="0"/>
              <a:t>From the </a:t>
            </a:r>
            <a:r>
              <a:rPr lang="da-DK" sz="1200" dirty="0" err="1"/>
              <a:t>highest</a:t>
            </a:r>
            <a:r>
              <a:rPr lang="da-DK" sz="1200" dirty="0"/>
              <a:t> spire of contentment</a:t>
            </a:r>
          </a:p>
          <a:p>
            <a:r>
              <a:rPr lang="da-DK" sz="1200" dirty="0"/>
              <a:t>My </a:t>
            </a:r>
            <a:r>
              <a:rPr lang="da-DK" sz="1200" dirty="0" err="1"/>
              <a:t>fortune</a:t>
            </a:r>
            <a:r>
              <a:rPr lang="da-DK" sz="1200" dirty="0"/>
              <a:t> is </a:t>
            </a:r>
            <a:r>
              <a:rPr lang="da-DK" sz="1200" dirty="0" err="1"/>
              <a:t>thrown</a:t>
            </a:r>
            <a:r>
              <a:rPr lang="da-DK" sz="1200" dirty="0"/>
              <a:t>;</a:t>
            </a:r>
          </a:p>
          <a:p>
            <a:r>
              <a:rPr lang="da-DK" sz="1200" dirty="0"/>
              <a:t>And </a:t>
            </a:r>
            <a:r>
              <a:rPr lang="da-DK" sz="1200" dirty="0" err="1"/>
              <a:t>fear</a:t>
            </a:r>
            <a:r>
              <a:rPr lang="da-DK" sz="1200" dirty="0"/>
              <a:t> and </a:t>
            </a:r>
            <a:r>
              <a:rPr lang="da-DK" sz="1200" dirty="0" err="1"/>
              <a:t>grief</a:t>
            </a:r>
            <a:r>
              <a:rPr lang="da-DK" sz="1200" dirty="0"/>
              <a:t> and </a:t>
            </a:r>
            <a:r>
              <a:rPr lang="da-DK" sz="1200" dirty="0" err="1"/>
              <a:t>pain</a:t>
            </a:r>
            <a:r>
              <a:rPr lang="da-DK" sz="1200" dirty="0"/>
              <a:t> for </a:t>
            </a:r>
            <a:r>
              <a:rPr lang="da-DK" sz="1200" dirty="0" err="1"/>
              <a:t>my</a:t>
            </a:r>
            <a:r>
              <a:rPr lang="da-DK" sz="1200" dirty="0"/>
              <a:t> </a:t>
            </a:r>
            <a:r>
              <a:rPr lang="da-DK" sz="1200" dirty="0" err="1"/>
              <a:t>deserts</a:t>
            </a:r>
            <a:r>
              <a:rPr lang="da-DK" sz="1200" dirty="0"/>
              <a:t>, for </a:t>
            </a:r>
            <a:r>
              <a:rPr lang="da-DK" sz="1200" dirty="0" err="1"/>
              <a:t>my</a:t>
            </a:r>
            <a:r>
              <a:rPr lang="da-DK" sz="1200" dirty="0"/>
              <a:t> </a:t>
            </a:r>
            <a:r>
              <a:rPr lang="da-DK" sz="1200" dirty="0" err="1"/>
              <a:t>deserts</a:t>
            </a:r>
            <a:endParaRPr lang="da-DK" sz="1200" dirty="0"/>
          </a:p>
          <a:p>
            <a:r>
              <a:rPr lang="da-DK" sz="1200" dirty="0"/>
              <a:t>Are </a:t>
            </a:r>
            <a:r>
              <a:rPr lang="da-DK" sz="1200" dirty="0" err="1"/>
              <a:t>my</a:t>
            </a:r>
            <a:r>
              <a:rPr lang="da-DK" sz="1200" dirty="0"/>
              <a:t> </a:t>
            </a:r>
            <a:r>
              <a:rPr lang="da-DK" sz="1200" dirty="0" err="1"/>
              <a:t>hopes</a:t>
            </a:r>
            <a:r>
              <a:rPr lang="da-DK" sz="1200" dirty="0"/>
              <a:t>, </a:t>
            </a:r>
            <a:r>
              <a:rPr lang="da-DK" sz="1200" dirty="0" err="1"/>
              <a:t>since</a:t>
            </a:r>
            <a:r>
              <a:rPr lang="da-DK" sz="1200" dirty="0"/>
              <a:t> </a:t>
            </a:r>
            <a:r>
              <a:rPr lang="da-DK" sz="1200" dirty="0" err="1"/>
              <a:t>hope</a:t>
            </a:r>
            <a:r>
              <a:rPr lang="da-DK" sz="1200" dirty="0"/>
              <a:t> is </a:t>
            </a:r>
            <a:r>
              <a:rPr lang="da-DK" sz="1200" dirty="0" err="1"/>
              <a:t>gone</a:t>
            </a:r>
            <a:r>
              <a:rPr lang="da-DK" sz="1200" dirty="0"/>
              <a:t>.</a:t>
            </a:r>
          </a:p>
          <a:p>
            <a:endParaRPr lang="da-DK" sz="1200" dirty="0"/>
          </a:p>
          <a:p>
            <a:r>
              <a:rPr lang="da-DK" sz="1200" dirty="0"/>
              <a:t>Hark! </a:t>
            </a:r>
            <a:r>
              <a:rPr lang="da-DK" sz="1200" dirty="0" err="1"/>
              <a:t>you</a:t>
            </a:r>
            <a:r>
              <a:rPr lang="da-DK" sz="1200" dirty="0"/>
              <a:t> </a:t>
            </a:r>
            <a:r>
              <a:rPr lang="da-DK" sz="1200" dirty="0" err="1"/>
              <a:t>shadows</a:t>
            </a:r>
            <a:r>
              <a:rPr lang="da-DK" sz="1200" dirty="0"/>
              <a:t> </a:t>
            </a:r>
            <a:r>
              <a:rPr lang="da-DK" sz="1200" dirty="0" err="1"/>
              <a:t>that</a:t>
            </a:r>
            <a:r>
              <a:rPr lang="da-DK" sz="1200" dirty="0"/>
              <a:t> in </a:t>
            </a:r>
            <a:r>
              <a:rPr lang="da-DK" sz="1200" dirty="0" err="1"/>
              <a:t>darkness</a:t>
            </a:r>
            <a:r>
              <a:rPr lang="da-DK" sz="1200" dirty="0"/>
              <a:t> </a:t>
            </a:r>
            <a:r>
              <a:rPr lang="da-DK" sz="1200" dirty="0" err="1"/>
              <a:t>dwell</a:t>
            </a:r>
            <a:r>
              <a:rPr lang="da-DK" sz="1200" dirty="0"/>
              <a:t>,</a:t>
            </a:r>
          </a:p>
          <a:p>
            <a:r>
              <a:rPr lang="da-DK" sz="1200" dirty="0"/>
              <a:t>Learn to </a:t>
            </a:r>
            <a:r>
              <a:rPr lang="da-DK" sz="1200" dirty="0" err="1"/>
              <a:t>contemn</a:t>
            </a:r>
            <a:r>
              <a:rPr lang="da-DK" sz="1200" dirty="0"/>
              <a:t> light</a:t>
            </a:r>
          </a:p>
          <a:p>
            <a:r>
              <a:rPr lang="da-DK" sz="1200" dirty="0"/>
              <a:t>Happy, happy </a:t>
            </a:r>
            <a:r>
              <a:rPr lang="da-DK" sz="1200" dirty="0" err="1"/>
              <a:t>they</a:t>
            </a:r>
            <a:r>
              <a:rPr lang="da-DK" sz="1200" dirty="0"/>
              <a:t> </a:t>
            </a:r>
            <a:r>
              <a:rPr lang="da-DK" sz="1200" dirty="0" err="1"/>
              <a:t>that</a:t>
            </a:r>
            <a:r>
              <a:rPr lang="da-DK" sz="1200" dirty="0"/>
              <a:t> in </a:t>
            </a:r>
            <a:r>
              <a:rPr lang="da-DK" sz="1200" dirty="0" err="1"/>
              <a:t>hell</a:t>
            </a:r>
            <a:endParaRPr lang="da-DK" sz="1200" dirty="0"/>
          </a:p>
          <a:p>
            <a:r>
              <a:rPr lang="da-DK" sz="1200" dirty="0"/>
              <a:t>Feel not the </a:t>
            </a:r>
            <a:r>
              <a:rPr lang="da-DK" sz="1200" dirty="0" err="1"/>
              <a:t>world's</a:t>
            </a:r>
            <a:r>
              <a:rPr lang="da-DK" sz="1200" dirty="0"/>
              <a:t> </a:t>
            </a:r>
            <a:r>
              <a:rPr lang="da-DK" sz="1200" dirty="0" err="1"/>
              <a:t>despite</a:t>
            </a:r>
            <a:r>
              <a:rPr lang="da-DK" sz="1200" dirty="0"/>
              <a:t>.</a:t>
            </a:r>
          </a:p>
          <a:p>
            <a:r>
              <a:rPr lang="da-DK" sz="1200" dirty="0"/>
              <a:t>—"Flow </a:t>
            </a:r>
            <a:r>
              <a:rPr lang="da-DK" sz="1200" dirty="0" err="1"/>
              <a:t>my</a:t>
            </a:r>
            <a:r>
              <a:rPr lang="da-DK" sz="1200" dirty="0"/>
              <a:t> </a:t>
            </a:r>
            <a:r>
              <a:rPr lang="da-DK" sz="1200" dirty="0" err="1"/>
              <a:t>teares</a:t>
            </a:r>
            <a:r>
              <a:rPr lang="da-DK" sz="1200" dirty="0"/>
              <a:t> </a:t>
            </a:r>
            <a:r>
              <a:rPr lang="da-DK" sz="1200" dirty="0" err="1"/>
              <a:t>fall</a:t>
            </a:r>
            <a:r>
              <a:rPr lang="da-DK" sz="1200" dirty="0"/>
              <a:t> from </a:t>
            </a:r>
            <a:r>
              <a:rPr lang="da-DK" sz="1200" dirty="0" err="1"/>
              <a:t>your</a:t>
            </a:r>
            <a:r>
              <a:rPr lang="da-DK" sz="1200" dirty="0"/>
              <a:t> springs"</a:t>
            </a:r>
          </a:p>
          <a:p>
            <a:endParaRPr lang="da-DK" sz="1200" dirty="0"/>
          </a:p>
          <a:p>
            <a:r>
              <a:rPr lang="da-DK" sz="1200" dirty="0"/>
              <a:t>The Second Booke of Songs or </a:t>
            </a:r>
            <a:r>
              <a:rPr lang="da-DK" sz="1200" dirty="0" err="1"/>
              <a:t>Ayres</a:t>
            </a:r>
            <a:r>
              <a:rPr lang="da-DK" sz="1200" dirty="0"/>
              <a:t>, of 2.4.and 5.parts: With Tableture for the </a:t>
            </a:r>
            <a:r>
              <a:rPr lang="da-DK" sz="1200" dirty="0" err="1"/>
              <a:t>Lute</a:t>
            </a:r>
            <a:r>
              <a:rPr lang="da-DK" sz="1200" dirty="0"/>
              <a:t> or </a:t>
            </a:r>
            <a:r>
              <a:rPr lang="da-DK" sz="1200" dirty="0" err="1"/>
              <a:t>Orpherian</a:t>
            </a:r>
            <a:r>
              <a:rPr lang="da-DK" sz="1200" dirty="0"/>
              <a:t>, with the </a:t>
            </a:r>
            <a:r>
              <a:rPr lang="da-DK" sz="1200" dirty="0" err="1"/>
              <a:t>Violl</a:t>
            </a:r>
            <a:r>
              <a:rPr lang="da-DK" sz="1200" dirty="0"/>
              <a:t> de Gamba (1600) 	—</a:t>
            </a:r>
            <a:r>
              <a:rPr lang="da-DK" sz="1200" dirty="0" err="1"/>
              <a:t>Modern</a:t>
            </a:r>
            <a:r>
              <a:rPr lang="da-DK" sz="1200" dirty="0"/>
              <a:t> </a:t>
            </a:r>
            <a:r>
              <a:rPr lang="da-DK" sz="1200" dirty="0" err="1"/>
              <a:t>transcription</a:t>
            </a:r>
            <a:r>
              <a:rPr lang="da-DK" sz="1200" dirty="0"/>
              <a:t> </a:t>
            </a:r>
          </a:p>
        </p:txBody>
      </p:sp>
    </p:spTree>
    <p:extLst>
      <p:ext uri="{BB962C8B-B14F-4D97-AF65-F5344CB8AC3E}">
        <p14:creationId xmlns:p14="http://schemas.microsoft.com/office/powerpoint/2010/main" val="15126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vest, alter, stof&#10;&#10;Automatisk genereret beskrivelse">
            <a:extLst>
              <a:ext uri="{FF2B5EF4-FFF2-40B4-BE49-F238E27FC236}">
                <a16:creationId xmlns:a16="http://schemas.microsoft.com/office/drawing/2014/main" id="{4D8A9090-54B0-437B-8712-658CC46D7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672" y="619737"/>
            <a:ext cx="8151056" cy="4901076"/>
          </a:xfrm>
          <a:prstGeom prst="rect">
            <a:avLst/>
          </a:prstGeom>
        </p:spPr>
      </p:pic>
      <p:sp>
        <p:nvSpPr>
          <p:cNvPr id="4" name="Tekstfelt 3">
            <a:extLst>
              <a:ext uri="{FF2B5EF4-FFF2-40B4-BE49-F238E27FC236}">
                <a16:creationId xmlns:a16="http://schemas.microsoft.com/office/drawing/2014/main" id="{32552F8C-4F69-43A4-B358-4927CCE515D2}"/>
              </a:ext>
            </a:extLst>
          </p:cNvPr>
          <p:cNvSpPr txBox="1"/>
          <p:nvPr/>
        </p:nvSpPr>
        <p:spPr>
          <a:xfrm>
            <a:off x="1484672" y="5830529"/>
            <a:ext cx="5368411" cy="646331"/>
          </a:xfrm>
          <a:prstGeom prst="rect">
            <a:avLst/>
          </a:prstGeom>
          <a:noFill/>
        </p:spPr>
        <p:txBody>
          <a:bodyPr wrap="square" rtlCol="0">
            <a:spAutoFit/>
          </a:bodyPr>
          <a:lstStyle/>
          <a:p>
            <a:r>
              <a:rPr lang="da-DK" dirty="0"/>
              <a:t>Pietro Perugino (1448–1523). Jesus overdrager nøglerne til Sankt Peter som den første pave.</a:t>
            </a:r>
          </a:p>
        </p:txBody>
      </p:sp>
    </p:spTree>
    <p:extLst>
      <p:ext uri="{BB962C8B-B14F-4D97-AF65-F5344CB8AC3E}">
        <p14:creationId xmlns:p14="http://schemas.microsoft.com/office/powerpoint/2010/main" val="371535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r 1" title="Codex Rossi 14th c.: Madrigal - Lavandose le mane">
            <a:hlinkClick r:id="" action="ppaction://media"/>
            <a:extLst>
              <a:ext uri="{FF2B5EF4-FFF2-40B4-BE49-F238E27FC236}">
                <a16:creationId xmlns:a16="http://schemas.microsoft.com/office/drawing/2014/main" id="{F95CCEE9-B2AC-4FB1-B13F-5FFE93CD071D}"/>
              </a:ext>
            </a:extLst>
          </p:cNvPr>
          <p:cNvPicPr>
            <a:picLocks noRot="1" noChangeAspect="1"/>
          </p:cNvPicPr>
          <p:nvPr>
            <a:videoFile r:link="rId1"/>
          </p:nvPr>
        </p:nvPicPr>
        <p:blipFill>
          <a:blip r:embed="rId3"/>
          <a:stretch>
            <a:fillRect/>
          </a:stretch>
        </p:blipFill>
        <p:spPr>
          <a:xfrm>
            <a:off x="1091381" y="314631"/>
            <a:ext cx="5899355" cy="4424517"/>
          </a:xfrm>
          <a:prstGeom prst="rect">
            <a:avLst/>
          </a:prstGeom>
        </p:spPr>
      </p:pic>
      <p:sp>
        <p:nvSpPr>
          <p:cNvPr id="3" name="Tekstfelt 2">
            <a:extLst>
              <a:ext uri="{FF2B5EF4-FFF2-40B4-BE49-F238E27FC236}">
                <a16:creationId xmlns:a16="http://schemas.microsoft.com/office/drawing/2014/main" id="{3530D496-7EA1-49DB-B6EF-864776D5AAF3}"/>
              </a:ext>
            </a:extLst>
          </p:cNvPr>
          <p:cNvSpPr txBox="1"/>
          <p:nvPr/>
        </p:nvSpPr>
        <p:spPr>
          <a:xfrm>
            <a:off x="737420" y="5275473"/>
            <a:ext cx="10712900" cy="1292662"/>
          </a:xfrm>
          <a:prstGeom prst="rect">
            <a:avLst/>
          </a:prstGeom>
          <a:noFill/>
        </p:spPr>
        <p:txBody>
          <a:bodyPr wrap="square" rtlCol="0">
            <a:spAutoFit/>
          </a:bodyPr>
          <a:lstStyle/>
          <a:p>
            <a:r>
              <a:rPr lang="da-DK" sz="1600" dirty="0"/>
              <a:t>Madrigal fra </a:t>
            </a:r>
            <a:r>
              <a:rPr lang="da-DK" sz="1600" dirty="0" err="1"/>
              <a:t>Codex</a:t>
            </a:r>
            <a:r>
              <a:rPr lang="da-DK" sz="1600" dirty="0"/>
              <a:t> Rossi: En samling musikmanuskripter, der tilhørte en italiensk samler, </a:t>
            </a:r>
            <a:r>
              <a:rPr lang="da-DK" sz="1600" dirty="0" err="1"/>
              <a:t>Giovan</a:t>
            </a:r>
            <a:r>
              <a:rPr lang="da-DK" sz="1600" dirty="0"/>
              <a:t> Francesco de Rossi,</a:t>
            </a:r>
          </a:p>
          <a:p>
            <a:r>
              <a:rPr lang="da-DK" sz="1600" dirty="0"/>
              <a:t>hvis enke forærede samlingen til Vatikanet.</a:t>
            </a:r>
          </a:p>
          <a:p>
            <a:r>
              <a:rPr lang="da-DK" sz="1600" dirty="0"/>
              <a:t>En gruppe sangere og komponister, der blev samlet af Alberto della Scala i Padua og Verona mellem omkring 1330 og 1345.</a:t>
            </a:r>
          </a:p>
          <a:p>
            <a:r>
              <a:rPr lang="da-DK" sz="1600" dirty="0"/>
              <a:t>Alberto var søn af Can Grande della Scala, prins af Verona, protektor for Dante.</a:t>
            </a:r>
          </a:p>
          <a:p>
            <a:endParaRPr lang="da-DK" sz="1400" dirty="0"/>
          </a:p>
        </p:txBody>
      </p:sp>
      <p:pic>
        <p:nvPicPr>
          <p:cNvPr id="7" name="Billede 6" descr="Et billede, der indeholder tekst&#10;&#10;Automatisk genereret beskrivelse">
            <a:extLst>
              <a:ext uri="{FF2B5EF4-FFF2-40B4-BE49-F238E27FC236}">
                <a16:creationId xmlns:a16="http://schemas.microsoft.com/office/drawing/2014/main" id="{394A281B-6EC9-4755-A5F5-A7B4531DE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176" y="314631"/>
            <a:ext cx="3529780" cy="4884333"/>
          </a:xfrm>
          <a:prstGeom prst="rect">
            <a:avLst/>
          </a:prstGeom>
        </p:spPr>
      </p:pic>
    </p:spTree>
    <p:extLst>
      <p:ext uri="{BB962C8B-B14F-4D97-AF65-F5344CB8AC3E}">
        <p14:creationId xmlns:p14="http://schemas.microsoft.com/office/powerpoint/2010/main" val="181301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r 2" title="Guillaume Dufay - Missa L'homme armé - I. Kyrie">
            <a:hlinkClick r:id="" action="ppaction://media"/>
            <a:extLst>
              <a:ext uri="{FF2B5EF4-FFF2-40B4-BE49-F238E27FC236}">
                <a16:creationId xmlns:a16="http://schemas.microsoft.com/office/drawing/2014/main" id="{AC1D4385-B73A-48BE-8229-3590C3275F87}"/>
              </a:ext>
            </a:extLst>
          </p:cNvPr>
          <p:cNvPicPr>
            <a:picLocks noRot="1" noChangeAspect="1"/>
          </p:cNvPicPr>
          <p:nvPr>
            <a:videoFile r:link="rId1"/>
          </p:nvPr>
        </p:nvPicPr>
        <p:blipFill>
          <a:blip r:embed="rId4"/>
          <a:stretch>
            <a:fillRect/>
          </a:stretch>
        </p:blipFill>
        <p:spPr>
          <a:xfrm>
            <a:off x="6612641" y="3063008"/>
            <a:ext cx="4445807" cy="2511882"/>
          </a:xfrm>
          <a:prstGeom prst="rect">
            <a:avLst/>
          </a:prstGeom>
        </p:spPr>
      </p:pic>
      <p:sp>
        <p:nvSpPr>
          <p:cNvPr id="4" name="Tekstfelt 3">
            <a:extLst>
              <a:ext uri="{FF2B5EF4-FFF2-40B4-BE49-F238E27FC236}">
                <a16:creationId xmlns:a16="http://schemas.microsoft.com/office/drawing/2014/main" id="{32A95D2A-E834-48E9-A3B0-03D71B9BD9A7}"/>
              </a:ext>
            </a:extLst>
          </p:cNvPr>
          <p:cNvSpPr txBox="1"/>
          <p:nvPr/>
        </p:nvSpPr>
        <p:spPr>
          <a:xfrm>
            <a:off x="431964" y="4355638"/>
            <a:ext cx="4226560" cy="2031325"/>
          </a:xfrm>
          <a:prstGeom prst="rect">
            <a:avLst/>
          </a:prstGeom>
          <a:noFill/>
        </p:spPr>
        <p:txBody>
          <a:bodyPr wrap="square" rtlCol="0">
            <a:spAutoFit/>
          </a:bodyPr>
          <a:lstStyle/>
          <a:p>
            <a:r>
              <a:rPr lang="da-DK" b="1" dirty="0" err="1"/>
              <a:t>Sopran</a:t>
            </a:r>
            <a:r>
              <a:rPr lang="da-DK" dirty="0" err="1"/>
              <a:t>us</a:t>
            </a:r>
            <a:r>
              <a:rPr lang="da-DK" dirty="0"/>
              <a:t> (drengestemmer)</a:t>
            </a:r>
          </a:p>
          <a:p>
            <a:r>
              <a:rPr lang="da-DK" dirty="0" err="1"/>
              <a:t>Contratenor</a:t>
            </a:r>
            <a:r>
              <a:rPr lang="da-DK" dirty="0"/>
              <a:t> </a:t>
            </a:r>
            <a:r>
              <a:rPr lang="da-DK" b="1" dirty="0" err="1"/>
              <a:t>alt</a:t>
            </a:r>
            <a:r>
              <a:rPr lang="da-DK" dirty="0" err="1"/>
              <a:t>us</a:t>
            </a:r>
            <a:endParaRPr lang="da-DK" dirty="0"/>
          </a:p>
          <a:p>
            <a:r>
              <a:rPr lang="da-DK" b="1" dirty="0"/>
              <a:t>Tenor</a:t>
            </a:r>
          </a:p>
          <a:p>
            <a:r>
              <a:rPr lang="da-DK" dirty="0" err="1"/>
              <a:t>Contratenor</a:t>
            </a:r>
            <a:r>
              <a:rPr lang="da-DK" dirty="0"/>
              <a:t> </a:t>
            </a:r>
            <a:r>
              <a:rPr lang="da-DK" b="1" dirty="0" err="1"/>
              <a:t>bas</a:t>
            </a:r>
            <a:r>
              <a:rPr lang="da-DK" dirty="0" err="1"/>
              <a:t>sus</a:t>
            </a:r>
            <a:endParaRPr lang="da-DK" dirty="0"/>
          </a:p>
          <a:p>
            <a:endParaRPr lang="da-DK" dirty="0"/>
          </a:p>
          <a:p>
            <a:r>
              <a:rPr lang="da-DK" dirty="0"/>
              <a:t>Cantus Firmus (</a:t>
            </a:r>
            <a:r>
              <a:rPr lang="da-DK" dirty="0" err="1"/>
              <a:t>C.f</a:t>
            </a:r>
            <a:r>
              <a:rPr lang="da-DK" dirty="0"/>
              <a:t>.) svarer til tenor men kan ligge i alle stemmer.</a:t>
            </a:r>
          </a:p>
        </p:txBody>
      </p:sp>
      <p:sp>
        <p:nvSpPr>
          <p:cNvPr id="6" name="Tekstfelt 5">
            <a:extLst>
              <a:ext uri="{FF2B5EF4-FFF2-40B4-BE49-F238E27FC236}">
                <a16:creationId xmlns:a16="http://schemas.microsoft.com/office/drawing/2014/main" id="{FDABA646-C974-4EC4-AB57-3757C895F410}"/>
              </a:ext>
            </a:extLst>
          </p:cNvPr>
          <p:cNvSpPr txBox="1"/>
          <p:nvPr/>
        </p:nvSpPr>
        <p:spPr>
          <a:xfrm>
            <a:off x="6096000" y="5869664"/>
            <a:ext cx="5247661" cy="369332"/>
          </a:xfrm>
          <a:prstGeom prst="rect">
            <a:avLst/>
          </a:prstGeom>
          <a:noFill/>
        </p:spPr>
        <p:txBody>
          <a:bodyPr wrap="square">
            <a:spAutoFit/>
          </a:bodyPr>
          <a:lstStyle/>
          <a:p>
            <a:r>
              <a:rPr lang="da-DK" dirty="0"/>
              <a:t>Guillaume Du Fay/</a:t>
            </a:r>
            <a:r>
              <a:rPr lang="da-DK" dirty="0" err="1"/>
              <a:t>Dufay</a:t>
            </a:r>
            <a:r>
              <a:rPr lang="da-DK" dirty="0"/>
              <a:t>/Du </a:t>
            </a:r>
            <a:r>
              <a:rPr lang="da-DK" dirty="0" err="1"/>
              <a:t>Fayt</a:t>
            </a:r>
            <a:r>
              <a:rPr lang="da-DK" dirty="0"/>
              <a:t>; 1397– 1474)</a:t>
            </a:r>
          </a:p>
        </p:txBody>
      </p:sp>
      <p:pic>
        <p:nvPicPr>
          <p:cNvPr id="7" name="Onlinemedier 6" title="Anonym - L`homme arme (Ensemble Madrigal)">
            <a:hlinkClick r:id="" action="ppaction://media"/>
            <a:extLst>
              <a:ext uri="{FF2B5EF4-FFF2-40B4-BE49-F238E27FC236}">
                <a16:creationId xmlns:a16="http://schemas.microsoft.com/office/drawing/2014/main" id="{67FA96C0-F7AC-498E-B16E-797113ED1EA5}"/>
              </a:ext>
            </a:extLst>
          </p:cNvPr>
          <p:cNvPicPr>
            <a:picLocks noRot="1" noChangeAspect="1"/>
          </p:cNvPicPr>
          <p:nvPr>
            <a:videoFile r:link="rId2"/>
          </p:nvPr>
        </p:nvPicPr>
        <p:blipFill>
          <a:blip r:embed="rId5"/>
          <a:stretch>
            <a:fillRect/>
          </a:stretch>
        </p:blipFill>
        <p:spPr>
          <a:xfrm>
            <a:off x="6469626" y="673993"/>
            <a:ext cx="3436374" cy="1941551"/>
          </a:xfrm>
          <a:prstGeom prst="rect">
            <a:avLst/>
          </a:prstGeom>
        </p:spPr>
      </p:pic>
      <p:sp>
        <p:nvSpPr>
          <p:cNvPr id="9" name="Tekstfelt 8">
            <a:extLst>
              <a:ext uri="{FF2B5EF4-FFF2-40B4-BE49-F238E27FC236}">
                <a16:creationId xmlns:a16="http://schemas.microsoft.com/office/drawing/2014/main" id="{8A7479AB-71B1-4532-AA31-5A0A46A23FC2}"/>
              </a:ext>
            </a:extLst>
          </p:cNvPr>
          <p:cNvSpPr txBox="1"/>
          <p:nvPr/>
        </p:nvSpPr>
        <p:spPr>
          <a:xfrm>
            <a:off x="6282118" y="2623697"/>
            <a:ext cx="1696720" cy="369332"/>
          </a:xfrm>
          <a:prstGeom prst="rect">
            <a:avLst/>
          </a:prstGeom>
          <a:noFill/>
        </p:spPr>
        <p:txBody>
          <a:bodyPr wrap="square" rtlCol="0">
            <a:spAutoFit/>
          </a:bodyPr>
          <a:lstStyle/>
          <a:p>
            <a:r>
              <a:rPr lang="da-DK" dirty="0" err="1"/>
              <a:t>l’homme</a:t>
            </a:r>
            <a:r>
              <a:rPr lang="da-DK" dirty="0"/>
              <a:t> </a:t>
            </a:r>
            <a:r>
              <a:rPr lang="da-DK" dirty="0" err="1"/>
              <a:t>armée</a:t>
            </a:r>
            <a:endParaRPr lang="da-DK" dirty="0"/>
          </a:p>
        </p:txBody>
      </p:sp>
      <p:pic>
        <p:nvPicPr>
          <p:cNvPr id="8" name="Billede 7">
            <a:extLst>
              <a:ext uri="{FF2B5EF4-FFF2-40B4-BE49-F238E27FC236}">
                <a16:creationId xmlns:a16="http://schemas.microsoft.com/office/drawing/2014/main" id="{38D1CE90-1199-4CE9-A01E-7A49BB10A257}"/>
              </a:ext>
            </a:extLst>
          </p:cNvPr>
          <p:cNvPicPr>
            <a:picLocks noChangeAspect="1"/>
          </p:cNvPicPr>
          <p:nvPr/>
        </p:nvPicPr>
        <p:blipFill>
          <a:blip r:embed="rId6"/>
          <a:stretch>
            <a:fillRect/>
          </a:stretch>
        </p:blipFill>
        <p:spPr>
          <a:xfrm>
            <a:off x="568250" y="677491"/>
            <a:ext cx="5011111" cy="3147257"/>
          </a:xfrm>
          <a:prstGeom prst="rect">
            <a:avLst/>
          </a:prstGeom>
        </p:spPr>
      </p:pic>
    </p:spTree>
    <p:extLst>
      <p:ext uri="{BB962C8B-B14F-4D97-AF65-F5344CB8AC3E}">
        <p14:creationId xmlns:p14="http://schemas.microsoft.com/office/powerpoint/2010/main" val="33907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r 1" title="Alexander Agricola: Instrumental Bicinium">
            <a:hlinkClick r:id="" action="ppaction://media"/>
            <a:extLst>
              <a:ext uri="{FF2B5EF4-FFF2-40B4-BE49-F238E27FC236}">
                <a16:creationId xmlns:a16="http://schemas.microsoft.com/office/drawing/2014/main" id="{7452B1CC-1610-4F69-813C-93D296360788}"/>
              </a:ext>
            </a:extLst>
          </p:cNvPr>
          <p:cNvPicPr>
            <a:picLocks noRot="1" noChangeAspect="1"/>
          </p:cNvPicPr>
          <p:nvPr>
            <a:videoFile r:link="rId1"/>
          </p:nvPr>
        </p:nvPicPr>
        <p:blipFill>
          <a:blip r:embed="rId3"/>
          <a:stretch>
            <a:fillRect/>
          </a:stretch>
        </p:blipFill>
        <p:spPr>
          <a:xfrm>
            <a:off x="1888576" y="660060"/>
            <a:ext cx="7599553" cy="4293747"/>
          </a:xfrm>
          <a:prstGeom prst="rect">
            <a:avLst/>
          </a:prstGeom>
        </p:spPr>
      </p:pic>
      <p:sp>
        <p:nvSpPr>
          <p:cNvPr id="3" name="Tekstfelt 2">
            <a:extLst>
              <a:ext uri="{FF2B5EF4-FFF2-40B4-BE49-F238E27FC236}">
                <a16:creationId xmlns:a16="http://schemas.microsoft.com/office/drawing/2014/main" id="{D82A9EEA-0E4C-436E-A29E-439E9054E45F}"/>
              </a:ext>
            </a:extLst>
          </p:cNvPr>
          <p:cNvSpPr txBox="1"/>
          <p:nvPr/>
        </p:nvSpPr>
        <p:spPr>
          <a:xfrm>
            <a:off x="1563329" y="5412659"/>
            <a:ext cx="6096000" cy="369332"/>
          </a:xfrm>
          <a:prstGeom prst="rect">
            <a:avLst/>
          </a:prstGeom>
          <a:noFill/>
        </p:spPr>
        <p:txBody>
          <a:bodyPr wrap="square">
            <a:spAutoFit/>
          </a:bodyPr>
          <a:lstStyle/>
          <a:p>
            <a:r>
              <a:rPr lang="da-DK" dirty="0"/>
              <a:t>Alexander </a:t>
            </a:r>
            <a:r>
              <a:rPr lang="da-DK" dirty="0" err="1"/>
              <a:t>Agricola</a:t>
            </a:r>
            <a:r>
              <a:rPr lang="da-DK" dirty="0"/>
              <a:t>  (c. 1457/1458–1506), zink og gambe?</a:t>
            </a:r>
          </a:p>
        </p:txBody>
      </p:sp>
    </p:spTree>
    <p:extLst>
      <p:ext uri="{BB962C8B-B14F-4D97-AF65-F5344CB8AC3E}">
        <p14:creationId xmlns:p14="http://schemas.microsoft.com/office/powerpoint/2010/main" val="128257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bærer, hat&#10;&#10;Automatisk genereret beskrivelse">
            <a:extLst>
              <a:ext uri="{FF2B5EF4-FFF2-40B4-BE49-F238E27FC236}">
                <a16:creationId xmlns:a16="http://schemas.microsoft.com/office/drawing/2014/main" id="{51EEF15D-4DF6-4E2B-895F-FDE237367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97" y="884903"/>
            <a:ext cx="3511382" cy="4463845"/>
          </a:xfrm>
          <a:prstGeom prst="rect">
            <a:avLst/>
          </a:prstGeom>
        </p:spPr>
      </p:pic>
      <p:sp>
        <p:nvSpPr>
          <p:cNvPr id="5" name="Tekstfelt 4">
            <a:extLst>
              <a:ext uri="{FF2B5EF4-FFF2-40B4-BE49-F238E27FC236}">
                <a16:creationId xmlns:a16="http://schemas.microsoft.com/office/drawing/2014/main" id="{4D5AA4B8-782D-45E9-B3A0-01D2C20291A0}"/>
              </a:ext>
            </a:extLst>
          </p:cNvPr>
          <p:cNvSpPr txBox="1"/>
          <p:nvPr/>
        </p:nvSpPr>
        <p:spPr>
          <a:xfrm>
            <a:off x="521111" y="5542210"/>
            <a:ext cx="4145256" cy="861774"/>
          </a:xfrm>
          <a:prstGeom prst="rect">
            <a:avLst/>
          </a:prstGeom>
          <a:noFill/>
        </p:spPr>
        <p:txBody>
          <a:bodyPr wrap="square">
            <a:spAutoFit/>
          </a:bodyPr>
          <a:lstStyle/>
          <a:p>
            <a:r>
              <a:rPr lang="da-DK" sz="1600" dirty="0"/>
              <a:t>Johannes </a:t>
            </a:r>
            <a:r>
              <a:rPr lang="da-DK" sz="1600" dirty="0" err="1"/>
              <a:t>Gensfleisch</a:t>
            </a:r>
            <a:r>
              <a:rPr lang="da-DK" sz="1600" dirty="0"/>
              <a:t> </a:t>
            </a:r>
            <a:r>
              <a:rPr lang="da-DK" sz="1600" dirty="0" err="1"/>
              <a:t>zur</a:t>
            </a:r>
            <a:r>
              <a:rPr lang="da-DK" sz="1600" dirty="0"/>
              <a:t> Laden </a:t>
            </a:r>
            <a:r>
              <a:rPr lang="da-DK" sz="1600" dirty="0" err="1"/>
              <a:t>zum</a:t>
            </a:r>
            <a:r>
              <a:rPr lang="da-DK" sz="1600" dirty="0"/>
              <a:t> Gutenberg</a:t>
            </a:r>
          </a:p>
          <a:p>
            <a:r>
              <a:rPr lang="da-DK" sz="1600" dirty="0"/>
              <a:t>(ca. 1400–1468)</a:t>
            </a:r>
          </a:p>
          <a:p>
            <a:r>
              <a:rPr lang="da-DK" sz="1600" dirty="0"/>
              <a:t>Uddannet guldsmed.</a:t>
            </a:r>
          </a:p>
        </p:txBody>
      </p:sp>
      <p:pic>
        <p:nvPicPr>
          <p:cNvPr id="7" name="Billede 6" descr="Et billede, der indeholder tekst, bog&#10;&#10;Automatisk genereret beskrivelse">
            <a:extLst>
              <a:ext uri="{FF2B5EF4-FFF2-40B4-BE49-F238E27FC236}">
                <a16:creationId xmlns:a16="http://schemas.microsoft.com/office/drawing/2014/main" id="{2472DB6F-BF1C-427A-B541-0C3584B1E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148" y="637205"/>
            <a:ext cx="2847399" cy="3670652"/>
          </a:xfrm>
          <a:prstGeom prst="rect">
            <a:avLst/>
          </a:prstGeom>
        </p:spPr>
      </p:pic>
      <p:sp>
        <p:nvSpPr>
          <p:cNvPr id="9" name="Tekstfelt 8">
            <a:extLst>
              <a:ext uri="{FF2B5EF4-FFF2-40B4-BE49-F238E27FC236}">
                <a16:creationId xmlns:a16="http://schemas.microsoft.com/office/drawing/2014/main" id="{E78236D7-99D4-42DF-9CD8-DAE6E0B220B6}"/>
              </a:ext>
            </a:extLst>
          </p:cNvPr>
          <p:cNvSpPr txBox="1"/>
          <p:nvPr/>
        </p:nvSpPr>
        <p:spPr>
          <a:xfrm>
            <a:off x="4827638" y="637205"/>
            <a:ext cx="3913239" cy="5812681"/>
          </a:xfrm>
          <a:prstGeom prst="rect">
            <a:avLst/>
          </a:prstGeom>
          <a:noFill/>
        </p:spPr>
        <p:txBody>
          <a:bodyPr wrap="square">
            <a:spAutoFit/>
          </a:bodyPr>
          <a:lstStyle/>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 ældste nodetryk blev udført som træsnit og stammer fra sidste halvdel af 1400-t.</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 første udgivelser trykt med bevægelige typer efter Gutenbergs metode så dagens lys få år senere, i 1501, udført med forbilledlig akkuratesse af den navnkundige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Petrucci</a:t>
            </a:r>
            <a:r>
              <a:rPr lang="da-DK" sz="1800" dirty="0">
                <a:effectLst/>
                <a:latin typeface="Calibri" panose="020F0502020204030204" pitchFamily="34" charset="0"/>
                <a:ea typeface="Calibri" panose="020F0502020204030204" pitchFamily="34" charset="0"/>
                <a:cs typeface="Times New Roman" panose="02020603050405020304" pitchFamily="18" charset="0"/>
              </a:rPr>
              <a:t> i Venezia. Trykningen foregik i to eller tre omgange (såkaldt dobbelttryk); først blev nodelinjerne, derpå nodetegnene, og til sidst den eventuelle tekst trykt. Enkelttrykket, som blev udført med nodetyper forsynet med et udsnit af nodesystemets linjer, der kunne kombineres til et sammenhængende nodesystem, blev opfundet i Frankrig i 1525.</a:t>
            </a:r>
          </a:p>
        </p:txBody>
      </p:sp>
    </p:spTree>
    <p:extLst>
      <p:ext uri="{BB962C8B-B14F-4D97-AF65-F5344CB8AC3E}">
        <p14:creationId xmlns:p14="http://schemas.microsoft.com/office/powerpoint/2010/main" val="137824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bog&#10;&#10;Automatisk genereret beskrivelse">
            <a:extLst>
              <a:ext uri="{FF2B5EF4-FFF2-40B4-BE49-F238E27FC236}">
                <a16:creationId xmlns:a16="http://schemas.microsoft.com/office/drawing/2014/main" id="{4200E226-31DD-4CA1-A7AF-8D74FE5B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138" y="816076"/>
            <a:ext cx="3433882" cy="5648633"/>
          </a:xfrm>
          <a:prstGeom prst="rect">
            <a:avLst/>
          </a:prstGeom>
        </p:spPr>
      </p:pic>
      <p:pic>
        <p:nvPicPr>
          <p:cNvPr id="7" name="Billede 6" descr="Et billede, der indeholder instrument med bue, musik, person, viol&#10;&#10;Automatisk genereret beskrivelse">
            <a:extLst>
              <a:ext uri="{FF2B5EF4-FFF2-40B4-BE49-F238E27FC236}">
                <a16:creationId xmlns:a16="http://schemas.microsoft.com/office/drawing/2014/main" id="{73E302C3-1BCC-4411-B48F-39256B29B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55" y="226143"/>
            <a:ext cx="2070848" cy="3116626"/>
          </a:xfrm>
          <a:prstGeom prst="rect">
            <a:avLst/>
          </a:prstGeom>
        </p:spPr>
      </p:pic>
      <p:pic>
        <p:nvPicPr>
          <p:cNvPr id="9" name="Billede 8" descr="Et billede, der indeholder instrument med bue&#10;&#10;Automatisk genereret beskrivelse">
            <a:extLst>
              <a:ext uri="{FF2B5EF4-FFF2-40B4-BE49-F238E27FC236}">
                <a16:creationId xmlns:a16="http://schemas.microsoft.com/office/drawing/2014/main" id="{8179EA17-6928-4339-905B-EF741ABC7B88}"/>
              </a:ext>
            </a:extLst>
          </p:cNvPr>
          <p:cNvPicPr>
            <a:picLocks noChangeAspect="1"/>
          </p:cNvPicPr>
          <p:nvPr/>
        </p:nvPicPr>
        <p:blipFill rotWithShape="1">
          <a:blip r:embed="rId4">
            <a:extLst>
              <a:ext uri="{28A0092B-C50C-407E-A947-70E740481C1C}">
                <a14:useLocalDpi xmlns:a14="http://schemas.microsoft.com/office/drawing/2010/main" val="0"/>
              </a:ext>
            </a:extLst>
          </a:blip>
          <a:srcRect l="7684" t="14947" r="4000" b="13567"/>
          <a:stretch/>
        </p:blipFill>
        <p:spPr>
          <a:xfrm>
            <a:off x="717755" y="3342769"/>
            <a:ext cx="6673271" cy="3038366"/>
          </a:xfrm>
          <a:prstGeom prst="rect">
            <a:avLst/>
          </a:prstGeom>
        </p:spPr>
      </p:pic>
      <p:sp>
        <p:nvSpPr>
          <p:cNvPr id="10" name="Tekstfelt 9">
            <a:extLst>
              <a:ext uri="{FF2B5EF4-FFF2-40B4-BE49-F238E27FC236}">
                <a16:creationId xmlns:a16="http://schemas.microsoft.com/office/drawing/2014/main" id="{C1E1CC69-DDAE-42D5-A1E8-A05D492FD89A}"/>
              </a:ext>
            </a:extLst>
          </p:cNvPr>
          <p:cNvSpPr txBox="1"/>
          <p:nvPr/>
        </p:nvSpPr>
        <p:spPr>
          <a:xfrm>
            <a:off x="3112693" y="412460"/>
            <a:ext cx="3433882" cy="2308324"/>
          </a:xfrm>
          <a:prstGeom prst="rect">
            <a:avLst/>
          </a:prstGeom>
          <a:noFill/>
        </p:spPr>
        <p:txBody>
          <a:bodyPr wrap="square" rtlCol="0">
            <a:spAutoFit/>
          </a:bodyPr>
          <a:lstStyle/>
          <a:p>
            <a:r>
              <a:rPr lang="da-DK" dirty="0" err="1"/>
              <a:t>Violone</a:t>
            </a:r>
            <a:r>
              <a:rPr lang="da-DK" dirty="0"/>
              <a:t> (</a:t>
            </a:r>
            <a:r>
              <a:rPr lang="da-DK" dirty="0" err="1"/>
              <a:t>augmentativ</a:t>
            </a:r>
            <a:r>
              <a:rPr lang="da-DK" dirty="0"/>
              <a:t>)</a:t>
            </a:r>
          </a:p>
          <a:p>
            <a:r>
              <a:rPr lang="da-DK" dirty="0"/>
              <a:t>Viola da gamba (knæ)</a:t>
            </a:r>
          </a:p>
          <a:p>
            <a:r>
              <a:rPr lang="da-DK" dirty="0"/>
              <a:t>Viola da </a:t>
            </a:r>
            <a:r>
              <a:rPr lang="da-DK" dirty="0" err="1"/>
              <a:t>braccia</a:t>
            </a:r>
            <a:r>
              <a:rPr lang="da-DK" dirty="0"/>
              <a:t> (arm)</a:t>
            </a:r>
          </a:p>
          <a:p>
            <a:r>
              <a:rPr lang="da-DK" dirty="0" err="1"/>
              <a:t>Violino</a:t>
            </a:r>
            <a:r>
              <a:rPr lang="da-DK" dirty="0"/>
              <a:t> (diminutiv)</a:t>
            </a:r>
          </a:p>
          <a:p>
            <a:endParaRPr lang="en-US" dirty="0"/>
          </a:p>
          <a:p>
            <a:r>
              <a:rPr lang="en-US" dirty="0" err="1"/>
              <a:t>Italiensk</a:t>
            </a:r>
            <a:r>
              <a:rPr lang="en-US" dirty="0"/>
              <a:t>/</a:t>
            </a:r>
            <a:r>
              <a:rPr lang="en-US" dirty="0" err="1"/>
              <a:t>Provençalsk</a:t>
            </a:r>
            <a:r>
              <a:rPr lang="en-US" dirty="0"/>
              <a:t> viola, </a:t>
            </a:r>
            <a:r>
              <a:rPr lang="en-US" dirty="0" err="1"/>
              <a:t>fra</a:t>
            </a:r>
            <a:r>
              <a:rPr lang="en-US" dirty="0"/>
              <a:t> </a:t>
            </a:r>
          </a:p>
          <a:p>
            <a:r>
              <a:rPr lang="en-US" dirty="0" err="1"/>
              <a:t>latin</a:t>
            </a:r>
            <a:r>
              <a:rPr lang="en-US" dirty="0"/>
              <a:t>: </a:t>
            </a:r>
            <a:r>
              <a:rPr lang="en-US" dirty="0" err="1"/>
              <a:t>Vitula</a:t>
            </a:r>
            <a:r>
              <a:rPr lang="en-US" dirty="0"/>
              <a:t>, </a:t>
            </a:r>
            <a:r>
              <a:rPr lang="en-US" dirty="0" err="1"/>
              <a:t>glædens</a:t>
            </a:r>
            <a:r>
              <a:rPr lang="en-US" dirty="0"/>
              <a:t> </a:t>
            </a:r>
            <a:r>
              <a:rPr lang="en-US" dirty="0" err="1"/>
              <a:t>gudinde</a:t>
            </a:r>
            <a:r>
              <a:rPr lang="en-US" dirty="0"/>
              <a:t>, </a:t>
            </a:r>
          </a:p>
          <a:p>
            <a:r>
              <a:rPr lang="en-US" dirty="0" err="1"/>
              <a:t>vitulari</a:t>
            </a:r>
            <a:r>
              <a:rPr lang="en-US" dirty="0"/>
              <a:t>, </a:t>
            </a:r>
            <a:r>
              <a:rPr lang="en-US" dirty="0" err="1"/>
              <a:t>udbryde</a:t>
            </a:r>
            <a:r>
              <a:rPr lang="en-US" dirty="0"/>
              <a:t> </a:t>
            </a:r>
            <a:r>
              <a:rPr lang="en-US" dirty="0" err="1"/>
              <a:t>i</a:t>
            </a:r>
            <a:r>
              <a:rPr lang="en-US" dirty="0"/>
              <a:t> </a:t>
            </a:r>
            <a:r>
              <a:rPr lang="en-US" dirty="0" err="1"/>
              <a:t>glæde</a:t>
            </a:r>
            <a:r>
              <a:rPr lang="en-US" dirty="0"/>
              <a:t>. </a:t>
            </a:r>
            <a:endParaRPr lang="da-DK" dirty="0"/>
          </a:p>
        </p:txBody>
      </p:sp>
    </p:spTree>
    <p:extLst>
      <p:ext uri="{BB962C8B-B14F-4D97-AF65-F5344CB8AC3E}">
        <p14:creationId xmlns:p14="http://schemas.microsoft.com/office/powerpoint/2010/main" val="308086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r 1" title="Gambenmusik (15./16. Jh.) - Senfl, Isaac, Pinarol, de Bruequet etc">
            <a:hlinkClick r:id="" action="ppaction://media"/>
            <a:extLst>
              <a:ext uri="{FF2B5EF4-FFF2-40B4-BE49-F238E27FC236}">
                <a16:creationId xmlns:a16="http://schemas.microsoft.com/office/drawing/2014/main" id="{58376F55-6629-4AFB-98CC-C41BCFE84637}"/>
              </a:ext>
            </a:extLst>
          </p:cNvPr>
          <p:cNvPicPr>
            <a:picLocks noRot="1" noChangeAspect="1"/>
          </p:cNvPicPr>
          <p:nvPr>
            <a:videoFile r:link="rId1"/>
          </p:nvPr>
        </p:nvPicPr>
        <p:blipFill>
          <a:blip r:embed="rId3"/>
          <a:stretch>
            <a:fillRect/>
          </a:stretch>
        </p:blipFill>
        <p:spPr>
          <a:xfrm>
            <a:off x="1170039" y="583798"/>
            <a:ext cx="4779072" cy="2700176"/>
          </a:xfrm>
          <a:prstGeom prst="rect">
            <a:avLst/>
          </a:prstGeom>
        </p:spPr>
      </p:pic>
    </p:spTree>
    <p:extLst>
      <p:ext uri="{BB962C8B-B14F-4D97-AF65-F5344CB8AC3E}">
        <p14:creationId xmlns:p14="http://schemas.microsoft.com/office/powerpoint/2010/main" val="17893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1338</Words>
  <Application>Microsoft Office PowerPoint</Application>
  <PresentationFormat>Widescreen</PresentationFormat>
  <Paragraphs>162</Paragraphs>
  <Slides>21</Slides>
  <Notes>0</Notes>
  <HiddenSlides>0</HiddenSlides>
  <MMClips>20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Calibri Light</vt:lpstr>
      <vt:lpstr>Segoe UI Web (West European)</vt:lpstr>
      <vt:lpstr>Office-tema</vt:lpstr>
      <vt:lpstr>Guidet rundtur i musikhistorien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Guidet rundtur i musikhistorien</dc:title>
  <dc:creator>Kåre Duhn</dc:creator>
  <cp:lastModifiedBy>Kåre Duhn</cp:lastModifiedBy>
  <cp:revision>25</cp:revision>
  <dcterms:created xsi:type="dcterms:W3CDTF">2022-02-15T19:23:39Z</dcterms:created>
  <dcterms:modified xsi:type="dcterms:W3CDTF">2022-03-23T18:49:46Z</dcterms:modified>
</cp:coreProperties>
</file>