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0" r:id="rId4"/>
    <p:sldId id="259" r:id="rId5"/>
    <p:sldId id="265" r:id="rId6"/>
    <p:sldId id="266" r:id="rId7"/>
    <p:sldId id="264" r:id="rId8"/>
    <p:sldId id="263" r:id="rId9"/>
    <p:sldId id="262" r:id="rId10"/>
    <p:sldId id="257" r:id="rId11"/>
    <p:sldId id="267" r:id="rId12"/>
    <p:sldId id="271" r:id="rId13"/>
    <p:sldId id="273" r:id="rId14"/>
    <p:sldId id="274" r:id="rId15"/>
    <p:sldId id="275" r:id="rId16"/>
    <p:sldId id="270" r:id="rId17"/>
    <p:sldId id="269" r:id="rId18"/>
    <p:sldId id="272" r:id="rId19"/>
    <p:sldId id="261" r:id="rId20"/>
    <p:sldId id="276" r:id="rId2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43A36-592D-4133-AE33-F74E4C9C3CD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1CCE37D-83D0-4BDF-B4E5-49C2A71344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A1B860A-F599-4C15-879A-B9E0A1BAA7C9}"/>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5" name="Pladsholder til sidefod 4">
            <a:extLst>
              <a:ext uri="{FF2B5EF4-FFF2-40B4-BE49-F238E27FC236}">
                <a16:creationId xmlns:a16="http://schemas.microsoft.com/office/drawing/2014/main" id="{E8C505F0-2F0F-4CEC-9719-62DFB69C0D8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EBED06F-071F-44BF-95B5-F64E864DBE1F}"/>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2511763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518468-95CE-400B-A388-58C3606FF81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2E589AE-7A60-47F3-B39B-34CE2A1CFE1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EC4AB9A-A2E1-4CEB-9A97-D5015554E847}"/>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5" name="Pladsholder til sidefod 4">
            <a:extLst>
              <a:ext uri="{FF2B5EF4-FFF2-40B4-BE49-F238E27FC236}">
                <a16:creationId xmlns:a16="http://schemas.microsoft.com/office/drawing/2014/main" id="{113C0DC4-D287-4AD5-B272-6ECD62F85C3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C2BD4B3-D834-40C9-9C76-5AEC4D122E3B}"/>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860080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7E21C1E-5077-444F-A331-E6F1C9B154A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66FF45E-3863-4CE4-B45B-A4CC23F09E67}"/>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838684C-01E7-4DFA-A5FF-DDE687604073}"/>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5" name="Pladsholder til sidefod 4">
            <a:extLst>
              <a:ext uri="{FF2B5EF4-FFF2-40B4-BE49-F238E27FC236}">
                <a16:creationId xmlns:a16="http://schemas.microsoft.com/office/drawing/2014/main" id="{8AC05A4F-FFB7-4F62-896F-9E3B8DF74EF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002E9D0-DEA3-4D10-88A8-4FAC91B1C2A7}"/>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55993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67031-026B-4765-9D32-5B86CF4CCF9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F76F907-3417-45C5-BD04-8F95195E74D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2B96650-BD0F-4922-AB51-71A3505A644E}"/>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5" name="Pladsholder til sidefod 4">
            <a:extLst>
              <a:ext uri="{FF2B5EF4-FFF2-40B4-BE49-F238E27FC236}">
                <a16:creationId xmlns:a16="http://schemas.microsoft.com/office/drawing/2014/main" id="{C543BD2F-EEF5-4B85-AF2D-EEA3920DABD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A47C4BA-3974-4A9F-A8D1-E9E513352190}"/>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3523778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E0A553-3703-46A1-B187-C20DCCE1011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10582DAC-A9D1-4772-B014-C014EA1FB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060482F-0A4A-4D79-A7A8-038806BCD96A}"/>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5" name="Pladsholder til sidefod 4">
            <a:extLst>
              <a:ext uri="{FF2B5EF4-FFF2-40B4-BE49-F238E27FC236}">
                <a16:creationId xmlns:a16="http://schemas.microsoft.com/office/drawing/2014/main" id="{BCA61D44-C59E-4B55-9C47-94DCB59CF4E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6339B87-63BE-45E6-BC02-399670ACA9A0}"/>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3344736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D6D64D-ED4A-4F0D-B1FE-349536CB636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49B6C94-3CC3-4911-807C-23B5520204E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073D61D-0AD2-430B-BA40-4183C3B453C9}"/>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6AA30A4-56B7-4B1D-B345-331FE22094E1}"/>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6" name="Pladsholder til sidefod 5">
            <a:extLst>
              <a:ext uri="{FF2B5EF4-FFF2-40B4-BE49-F238E27FC236}">
                <a16:creationId xmlns:a16="http://schemas.microsoft.com/office/drawing/2014/main" id="{0CA5800A-8A7C-4C6D-9299-370623A321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7C603E8-8E3B-44DC-8E10-E7E4E9253C29}"/>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1332934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46F12-42E4-48A5-B382-768254FFEA0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03D9875-A581-4571-B5ED-3673A3CF11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52074887-B4B5-4712-A882-4AEB2AFB3AD8}"/>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CAC4271-491B-48CC-8D62-74341D1E4A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8E605C1-EED9-42A3-B399-6EF727CF97F2}"/>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9FEB1A0-ECF6-47D8-9E07-D2CE86DF82A9}"/>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8" name="Pladsholder til sidefod 7">
            <a:extLst>
              <a:ext uri="{FF2B5EF4-FFF2-40B4-BE49-F238E27FC236}">
                <a16:creationId xmlns:a16="http://schemas.microsoft.com/office/drawing/2014/main" id="{630CB8AF-09E0-45DA-A35D-D66C68F6233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DCC7BAC-ACB4-4973-8EFE-513971DD2390}"/>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1590407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66564-7250-45FF-BB3D-FC1183E16F3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865A5CE-E4CF-444F-8B9C-5B7A780F1939}"/>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4" name="Pladsholder til sidefod 3">
            <a:extLst>
              <a:ext uri="{FF2B5EF4-FFF2-40B4-BE49-F238E27FC236}">
                <a16:creationId xmlns:a16="http://schemas.microsoft.com/office/drawing/2014/main" id="{7EC6B556-B4E1-469A-8FB5-EC001A210A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B9F5EDE-00B5-4577-BBF1-14EA51EEA71A}"/>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262804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D764452-7F74-400E-A5E4-BC0AC6ACBF19}"/>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3" name="Pladsholder til sidefod 2">
            <a:extLst>
              <a:ext uri="{FF2B5EF4-FFF2-40B4-BE49-F238E27FC236}">
                <a16:creationId xmlns:a16="http://schemas.microsoft.com/office/drawing/2014/main" id="{9DF7C966-D1A8-4B9E-A18E-B49E06718CA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C96E97A-AF6B-4698-B337-54125E9CD181}"/>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216401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FAA8E-15C6-4083-A45B-77A5E7B428FE}"/>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3319B9C9-A98B-4B41-94A1-49D93804A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B52A16D-5E6C-41CE-9247-27B30B78A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80FB52C-DEBA-460C-9608-2C4D1FBC9A72}"/>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6" name="Pladsholder til sidefod 5">
            <a:extLst>
              <a:ext uri="{FF2B5EF4-FFF2-40B4-BE49-F238E27FC236}">
                <a16:creationId xmlns:a16="http://schemas.microsoft.com/office/drawing/2014/main" id="{697EA981-A82E-481D-995F-102EB7F274B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14AFE2A-BCF6-4159-90EF-281C263C379E}"/>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85939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0D58E-2324-45F3-BE80-816FBF99F36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47C12E3-CE43-4354-B808-18E99880A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A969C742-35CE-4305-8125-D46C1BA88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4788024-B78F-4116-A4EF-AEDB846846CC}"/>
              </a:ext>
            </a:extLst>
          </p:cNvPr>
          <p:cNvSpPr>
            <a:spLocks noGrp="1"/>
          </p:cNvSpPr>
          <p:nvPr>
            <p:ph type="dt" sz="half" idx="10"/>
          </p:nvPr>
        </p:nvSpPr>
        <p:spPr/>
        <p:txBody>
          <a:bodyPr/>
          <a:lstStyle/>
          <a:p>
            <a:fld id="{AF7163DF-E21D-437A-A9BA-802745F7306D}" type="datetimeFigureOut">
              <a:rPr lang="da-DK" smtClean="0"/>
              <a:t>30-03-2022</a:t>
            </a:fld>
            <a:endParaRPr lang="da-DK"/>
          </a:p>
        </p:txBody>
      </p:sp>
      <p:sp>
        <p:nvSpPr>
          <p:cNvPr id="6" name="Pladsholder til sidefod 5">
            <a:extLst>
              <a:ext uri="{FF2B5EF4-FFF2-40B4-BE49-F238E27FC236}">
                <a16:creationId xmlns:a16="http://schemas.microsoft.com/office/drawing/2014/main" id="{2947C3B9-CADD-4DC0-B7DC-0D62DFEF84D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15C38D7-1254-46D7-839C-32A28CC2CB0A}"/>
              </a:ext>
            </a:extLst>
          </p:cNvPr>
          <p:cNvSpPr>
            <a:spLocks noGrp="1"/>
          </p:cNvSpPr>
          <p:nvPr>
            <p:ph type="sldNum" sz="quarter" idx="12"/>
          </p:nvPr>
        </p:nvSpPr>
        <p:spPr/>
        <p:txBody>
          <a:bodyPr/>
          <a:lstStyle/>
          <a:p>
            <a:fld id="{AEBFD084-1F9E-4E52-B8F7-242F5E0C976D}" type="slidenum">
              <a:rPr lang="da-DK" smtClean="0"/>
              <a:t>‹nr.›</a:t>
            </a:fld>
            <a:endParaRPr lang="da-DK"/>
          </a:p>
        </p:txBody>
      </p:sp>
    </p:spTree>
    <p:extLst>
      <p:ext uri="{BB962C8B-B14F-4D97-AF65-F5344CB8AC3E}">
        <p14:creationId xmlns:p14="http://schemas.microsoft.com/office/powerpoint/2010/main" val="159196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BD1832F-6891-472F-8E00-5487301F57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65DA242-6C4D-4332-96D3-5EC85DAA8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811A14-B88A-4434-A190-DE2E87A16D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63DF-E21D-437A-A9BA-802745F7306D}" type="datetimeFigureOut">
              <a:rPr lang="da-DK" smtClean="0"/>
              <a:t>30-03-2022</a:t>
            </a:fld>
            <a:endParaRPr lang="da-DK"/>
          </a:p>
        </p:txBody>
      </p:sp>
      <p:sp>
        <p:nvSpPr>
          <p:cNvPr id="5" name="Pladsholder til sidefod 4">
            <a:extLst>
              <a:ext uri="{FF2B5EF4-FFF2-40B4-BE49-F238E27FC236}">
                <a16:creationId xmlns:a16="http://schemas.microsoft.com/office/drawing/2014/main" id="{21CA718D-DCDD-4E15-8707-56B8D0584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936BA65-D59B-4399-AFD3-3622307A56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FD084-1F9E-4E52-B8F7-242F5E0C976D}" type="slidenum">
              <a:rPr lang="da-DK" smtClean="0"/>
              <a:t>‹nr.›</a:t>
            </a:fld>
            <a:endParaRPr lang="da-DK"/>
          </a:p>
        </p:txBody>
      </p:sp>
    </p:spTree>
    <p:extLst>
      <p:ext uri="{BB962C8B-B14F-4D97-AF65-F5344CB8AC3E}">
        <p14:creationId xmlns:p14="http://schemas.microsoft.com/office/powerpoint/2010/main" val="4087827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3LiztfE1X7E?feature=oembed" TargetMode="Externa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GK-NfJ1x0Ug?feature=oembed" TargetMode="External"/><Relationship Id="rId1" Type="http://schemas.openxmlformats.org/officeDocument/2006/relationships/video" Target="https://www.youtube.com/embed/UQAAOyg6hyE?feature=oembed" TargetMode="Externa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KLjvfqnD0ws?feature=oembed" TargetMode="External"/><Relationship Id="rId1" Type="http://schemas.openxmlformats.org/officeDocument/2006/relationships/video" Target="https://www.youtube.com/embed/EAP7j3B_yIY?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R9a32aOb038?feature=oembed" TargetMode="External"/><Relationship Id="rId1" Type="http://schemas.openxmlformats.org/officeDocument/2006/relationships/video" Target="https://www.youtube.com/embed/OdeOyrLHdSg?feature=oembed" TargetMode="External"/><Relationship Id="rId6" Type="http://schemas.openxmlformats.org/officeDocument/2006/relationships/hyperlink" Target="https://open.spotify.com/track/3tWp3CE214ezoQYNbjNKuX?si=c360261e74fe4c23"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oZbIpYX85ow?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https://www.youtube.com/embed/ggm0SZCWKZo?feature=oembed" TargetMode="External"/><Relationship Id="rId5" Type="http://schemas.openxmlformats.org/officeDocument/2006/relationships/image" Target="../media/image31.jpeg"/><Relationship Id="rId4" Type="http://schemas.openxmlformats.org/officeDocument/2006/relationships/hyperlink" Target="https://www.youtube.com/watch?v=dAv76VsNya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ideo" Target="https://www.youtube.com/embed/FWnEUzUizkI?feature=oembed" TargetMode="External"/><Relationship Id="rId5" Type="http://schemas.openxmlformats.org/officeDocument/2006/relationships/hyperlink" Target="https://da.wikipedia.org/wiki/Familien_Bach" TargetMode="Externa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video" Target="https://www.youtube.com/embed/5tjl07RmEQg?feature=oembed" TargetMode="Externa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UmmHlTZBw1A?feature=oembed" TargetMode="External"/><Relationship Id="rId5" Type="http://schemas.openxmlformats.org/officeDocument/2006/relationships/image" Target="../media/image38.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0mD16EVxNOM?feature=oembed" TargetMode="External"/><Relationship Id="rId5" Type="http://schemas.openxmlformats.org/officeDocument/2006/relationships/hyperlink" Target="https://www.musikipedia.dk/leksikon/generalbas"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58PcLjsFgYI?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4JWYIY3icUg?feature=oembed" TargetMode="External"/><Relationship Id="rId1" Type="http://schemas.openxmlformats.org/officeDocument/2006/relationships/video" Target="https://www.youtube.com/embed/ZqVMiIq8LHo?feature=oembed" TargetMode="Externa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video" Target="https://www.youtube.com/embed/3iW7014VGpI?feature=oembed"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ScyTHuKDCFc?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xsEepShZEPo?feature=oembed" TargetMode="External"/><Relationship Id="rId1" Type="http://schemas.openxmlformats.org/officeDocument/2006/relationships/video" Target="https://www.youtube.com/embed/HaYWhHChWGA?feature=oembed" TargetMode="Externa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musikipedia.dk/orkesterpartitur"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84B4408-A8B1-4D99-A478-CF680D830641}"/>
              </a:ext>
            </a:extLst>
          </p:cNvPr>
          <p:cNvSpPr>
            <a:spLocks noGrp="1"/>
          </p:cNvSpPr>
          <p:nvPr>
            <p:ph type="ctrTitle"/>
          </p:nvPr>
        </p:nvSpPr>
        <p:spPr>
          <a:xfrm>
            <a:off x="935396" y="594889"/>
            <a:ext cx="6688318" cy="763142"/>
          </a:xfrm>
        </p:spPr>
        <p:txBody>
          <a:bodyPr>
            <a:noAutofit/>
          </a:bodyPr>
          <a:lstStyle/>
          <a:p>
            <a:r>
              <a:rPr lang="da-DK" sz="4000" dirty="0"/>
              <a:t>Guidet rundtur i musikhistorien</a:t>
            </a:r>
          </a:p>
        </p:txBody>
      </p:sp>
      <p:sp>
        <p:nvSpPr>
          <p:cNvPr id="5" name="Tekstfelt 4">
            <a:extLst>
              <a:ext uri="{FF2B5EF4-FFF2-40B4-BE49-F238E27FC236}">
                <a16:creationId xmlns:a16="http://schemas.microsoft.com/office/drawing/2014/main" id="{72F9DE7C-C7A1-4192-B144-769ABB4BBB27}"/>
              </a:ext>
            </a:extLst>
          </p:cNvPr>
          <p:cNvSpPr txBox="1"/>
          <p:nvPr/>
        </p:nvSpPr>
        <p:spPr>
          <a:xfrm>
            <a:off x="7224119" y="1519084"/>
            <a:ext cx="3040757" cy="523220"/>
          </a:xfrm>
          <a:prstGeom prst="rect">
            <a:avLst/>
          </a:prstGeom>
          <a:noFill/>
        </p:spPr>
        <p:txBody>
          <a:bodyPr wrap="square">
            <a:spAutoFit/>
          </a:bodyPr>
          <a:lstStyle/>
          <a:p>
            <a:pPr algn="ctr"/>
            <a:r>
              <a:rPr lang="da-DK" sz="2800" dirty="0"/>
              <a:t>5. </a:t>
            </a:r>
            <a:r>
              <a:rPr lang="da-DK" sz="2800"/>
              <a:t>Barokken</a:t>
            </a:r>
            <a:endParaRPr lang="da-DK" sz="2800" dirty="0"/>
          </a:p>
        </p:txBody>
      </p:sp>
      <p:pic>
        <p:nvPicPr>
          <p:cNvPr id="3" name="Billede 2" descr="Et billede, der indeholder græs, udendørs, himmel, hus&#10;&#10;Automatisk genereret beskrivelse">
            <a:extLst>
              <a:ext uri="{FF2B5EF4-FFF2-40B4-BE49-F238E27FC236}">
                <a16:creationId xmlns:a16="http://schemas.microsoft.com/office/drawing/2014/main" id="{4F28C9BB-3326-47D3-ADCA-96CC37041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491" y="1685672"/>
            <a:ext cx="5405954" cy="4158080"/>
          </a:xfrm>
          <a:prstGeom prst="rect">
            <a:avLst/>
          </a:prstGeom>
        </p:spPr>
      </p:pic>
    </p:spTree>
    <p:extLst>
      <p:ext uri="{BB962C8B-B14F-4D97-AF65-F5344CB8AC3E}">
        <p14:creationId xmlns:p14="http://schemas.microsoft.com/office/powerpoint/2010/main" val="1057395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A0E5827E-DB09-4971-B517-3FE931CCFB98}"/>
              </a:ext>
            </a:extLst>
          </p:cNvPr>
          <p:cNvSpPr txBox="1"/>
          <p:nvPr/>
        </p:nvSpPr>
        <p:spPr>
          <a:xfrm>
            <a:off x="1044024" y="4913466"/>
            <a:ext cx="8117839" cy="923330"/>
          </a:xfrm>
          <a:prstGeom prst="rect">
            <a:avLst/>
          </a:prstGeom>
          <a:noFill/>
        </p:spPr>
        <p:txBody>
          <a:bodyPr wrap="square">
            <a:spAutoFit/>
          </a:bodyPr>
          <a:lstStyle/>
          <a:p>
            <a:r>
              <a:rPr lang="da-DK" dirty="0"/>
              <a:t>Charles IX (Charles Maximilien; 27 June 1550 – 30 May 1574) </a:t>
            </a:r>
            <a:r>
              <a:rPr lang="da-DK" dirty="0" err="1"/>
              <a:t>was</a:t>
            </a:r>
            <a:r>
              <a:rPr lang="da-DK" dirty="0"/>
              <a:t> King of France </a:t>
            </a:r>
            <a:r>
              <a:rPr lang="en-US" dirty="0"/>
              <a:t> Charles IX ordered Andrea Amati to construct 24 violins for him in 1560.[18] One of these "noble" instruments, the Charles IX, is the oldest surviving violin. </a:t>
            </a:r>
            <a:endParaRPr lang="da-DK" dirty="0"/>
          </a:p>
        </p:txBody>
      </p:sp>
      <p:sp>
        <p:nvSpPr>
          <p:cNvPr id="4" name="Rectangle 1">
            <a:extLst>
              <a:ext uri="{FF2B5EF4-FFF2-40B4-BE49-F238E27FC236}">
                <a16:creationId xmlns:a16="http://schemas.microsoft.com/office/drawing/2014/main" id="{1E7D9A65-93F8-4606-946F-6D280B80A602}"/>
              </a:ext>
            </a:extLst>
          </p:cNvPr>
          <p:cNvSpPr>
            <a:spLocks noChangeArrowheads="1"/>
          </p:cNvSpPr>
          <p:nvPr/>
        </p:nvSpPr>
        <p:spPr bwMode="auto">
          <a:xfrm>
            <a:off x="599768" y="389151"/>
            <a:ext cx="1162975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most famous violin makers (luthiers) between the 16th century and the 18th century incl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1" i="0" u="none" strike="noStrike" cap="none" normalizeH="0" baseline="0" dirty="0">
                <a:ln>
                  <a:noFill/>
                </a:ln>
                <a:solidFill>
                  <a:schemeClr val="tx1"/>
                </a:solidFill>
                <a:effectLst/>
                <a:latin typeface="Arial" panose="020B0604020202020204" pitchFamily="34" charset="0"/>
              </a:rPr>
              <a:t>The school of Brescia, beginning in the late 14th century with liras, </a:t>
            </a:r>
            <a:r>
              <a:rPr kumimoji="0" lang="en-US" altLang="da-DK" sz="1800" b="1" i="0" u="none" strike="noStrike" cap="none" normalizeH="0" baseline="0" dirty="0" err="1">
                <a:ln>
                  <a:noFill/>
                </a:ln>
                <a:solidFill>
                  <a:schemeClr val="tx1"/>
                </a:solidFill>
                <a:effectLst/>
                <a:latin typeface="Arial" panose="020B0604020202020204" pitchFamily="34" charset="0"/>
              </a:rPr>
              <a:t>violettas</a:t>
            </a:r>
            <a:r>
              <a:rPr kumimoji="0" lang="en-US" altLang="da-DK" sz="1800" b="1" i="0" u="none" strike="noStrike" cap="none" normalizeH="0" baseline="0" dirty="0">
                <a:ln>
                  <a:noFill/>
                </a:ln>
                <a:solidFill>
                  <a:schemeClr val="tx1"/>
                </a:solidFill>
                <a:effectLst/>
                <a:latin typeface="Arial" panose="020B0604020202020204" pitchFamily="34" charset="0"/>
              </a:rPr>
              <a:t>, violas and active in the field of the violin in the first half of the 16th century</a:t>
            </a:r>
            <a:r>
              <a:rPr kumimoji="0" lang="en-US" altLang="da-DK"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Dalla </a:t>
            </a:r>
            <a:r>
              <a:rPr kumimoji="0" lang="en-US" altLang="da-DK" sz="1800" b="0" i="0" u="none" strike="noStrike" cap="none" normalizeH="0" baseline="0" dirty="0" err="1">
                <a:ln>
                  <a:noFill/>
                </a:ln>
                <a:solidFill>
                  <a:schemeClr val="tx1"/>
                </a:solidFill>
                <a:effectLst/>
                <a:latin typeface="Arial" panose="020B0604020202020204" pitchFamily="34" charset="0"/>
              </a:rPr>
              <a:t>Corna</a:t>
            </a:r>
            <a:r>
              <a:rPr kumimoji="0" lang="en-US" altLang="da-DK" sz="1800" b="0" i="0" u="none" strike="noStrike" cap="none" normalizeH="0" baseline="0" dirty="0">
                <a:ln>
                  <a:noFill/>
                </a:ln>
                <a:solidFill>
                  <a:schemeClr val="tx1"/>
                </a:solidFill>
                <a:effectLst/>
                <a:latin typeface="Arial" panose="020B0604020202020204" pitchFamily="34" charset="0"/>
              </a:rPr>
              <a:t> family, active 1510–1560 in Brescia and Venice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a:t>
            </a:r>
            <a:r>
              <a:rPr kumimoji="0" lang="en-US" altLang="da-DK" sz="1800" b="0" i="0" u="none" strike="noStrike" cap="none" normalizeH="0" baseline="0" dirty="0" err="1">
                <a:ln>
                  <a:noFill/>
                </a:ln>
                <a:solidFill>
                  <a:schemeClr val="tx1"/>
                </a:solidFill>
                <a:effectLst/>
                <a:latin typeface="Arial" panose="020B0604020202020204" pitchFamily="34" charset="0"/>
              </a:rPr>
              <a:t>Micheli</a:t>
            </a:r>
            <a:r>
              <a:rPr kumimoji="0" lang="en-US" altLang="da-DK" sz="1800" b="0" i="0" u="none" strike="noStrike" cap="none" normalizeH="0" baseline="0" dirty="0">
                <a:ln>
                  <a:noFill/>
                </a:ln>
                <a:solidFill>
                  <a:schemeClr val="tx1"/>
                </a:solidFill>
                <a:effectLst/>
                <a:latin typeface="Arial" panose="020B0604020202020204" pitchFamily="34" charset="0"/>
              </a:rPr>
              <a:t> family, active 1530–1615 in Brescia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a:t>
            </a:r>
            <a:r>
              <a:rPr kumimoji="0" lang="en-US" altLang="da-DK" sz="1800" b="0" i="0" u="none" strike="noStrike" cap="none" normalizeH="0" baseline="0" dirty="0" err="1">
                <a:ln>
                  <a:noFill/>
                </a:ln>
                <a:solidFill>
                  <a:schemeClr val="tx1"/>
                </a:solidFill>
                <a:effectLst/>
                <a:latin typeface="Arial" panose="020B0604020202020204" pitchFamily="34" charset="0"/>
              </a:rPr>
              <a:t>Inverardi</a:t>
            </a:r>
            <a:r>
              <a:rPr kumimoji="0" lang="en-US" altLang="da-DK" sz="1800" b="0" i="0" u="none" strike="noStrike" cap="none" normalizeH="0" baseline="0" dirty="0">
                <a:ln>
                  <a:noFill/>
                </a:ln>
                <a:solidFill>
                  <a:schemeClr val="tx1"/>
                </a:solidFill>
                <a:effectLst/>
                <a:latin typeface="Arial" panose="020B0604020202020204" pitchFamily="34" charset="0"/>
              </a:rPr>
              <a:t> family active 1550–1580 in Brescia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a:t>
            </a:r>
            <a:r>
              <a:rPr kumimoji="0" lang="en-US" altLang="da-DK" sz="1800" b="0" i="0" u="none" strike="noStrike" cap="none" normalizeH="0" baseline="0" dirty="0" err="1">
                <a:ln>
                  <a:noFill/>
                </a:ln>
                <a:solidFill>
                  <a:schemeClr val="tx1"/>
                </a:solidFill>
                <a:effectLst/>
                <a:latin typeface="Arial" panose="020B0604020202020204" pitchFamily="34" charset="0"/>
              </a:rPr>
              <a:t>Gasparo</a:t>
            </a:r>
            <a:r>
              <a:rPr kumimoji="0" lang="en-US" altLang="da-DK" sz="1800" b="0" i="0" u="none" strike="noStrike" cap="none" normalizeH="0" baseline="0" dirty="0">
                <a:ln>
                  <a:noFill/>
                </a:ln>
                <a:solidFill>
                  <a:schemeClr val="tx1"/>
                </a:solidFill>
                <a:effectLst/>
                <a:latin typeface="Arial" panose="020B0604020202020204" pitchFamily="34" charset="0"/>
              </a:rPr>
              <a:t> da </a:t>
            </a:r>
            <a:r>
              <a:rPr kumimoji="0" lang="en-US" altLang="da-DK" sz="1800" b="0" i="0" u="none" strike="noStrike" cap="none" normalizeH="0" baseline="0" dirty="0" err="1">
                <a:ln>
                  <a:noFill/>
                </a:ln>
                <a:solidFill>
                  <a:schemeClr val="tx1"/>
                </a:solidFill>
                <a:effectLst/>
                <a:latin typeface="Arial" panose="020B0604020202020204" pitchFamily="34" charset="0"/>
              </a:rPr>
              <a:t>Salò</a:t>
            </a:r>
            <a:r>
              <a:rPr kumimoji="0" lang="en-US" altLang="da-DK" sz="1800" b="0" i="0" u="none" strike="noStrike" cap="none" normalizeH="0" baseline="0" dirty="0">
                <a:ln>
                  <a:noFill/>
                </a:ln>
                <a:solidFill>
                  <a:schemeClr val="tx1"/>
                </a:solidFill>
                <a:effectLst/>
                <a:latin typeface="Arial" panose="020B0604020202020204" pitchFamily="34" charset="0"/>
              </a:rPr>
              <a:t> family, active 1530–1615 in Brescia and </a:t>
            </a:r>
            <a:r>
              <a:rPr kumimoji="0" lang="en-US" altLang="da-DK" sz="1800" b="0" i="0" u="none" strike="noStrike" cap="none" normalizeH="0" baseline="0" dirty="0" err="1">
                <a:ln>
                  <a:noFill/>
                </a:ln>
                <a:solidFill>
                  <a:schemeClr val="tx1"/>
                </a:solidFill>
                <a:effectLst/>
                <a:latin typeface="Arial" panose="020B0604020202020204" pitchFamily="34" charset="0"/>
              </a:rPr>
              <a:t>Salò</a:t>
            </a:r>
            <a:r>
              <a:rPr kumimoji="0" lang="en-US" altLang="da-DK"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Giovanni Paolo </a:t>
            </a:r>
            <a:r>
              <a:rPr kumimoji="0" lang="en-US" altLang="da-DK" sz="1800" b="0" i="0" u="none" strike="noStrike" cap="none" normalizeH="0" baseline="0" dirty="0" err="1">
                <a:ln>
                  <a:noFill/>
                </a:ln>
                <a:solidFill>
                  <a:schemeClr val="tx1"/>
                </a:solidFill>
                <a:effectLst/>
                <a:latin typeface="Arial" panose="020B0604020202020204" pitchFamily="34" charset="0"/>
              </a:rPr>
              <a:t>Maggini</a:t>
            </a:r>
            <a:r>
              <a:rPr kumimoji="0" lang="en-US" altLang="da-DK" sz="1800" b="0" i="0" u="none" strike="noStrike" cap="none" normalizeH="0" baseline="0" dirty="0">
                <a:ln>
                  <a:noFill/>
                </a:ln>
                <a:solidFill>
                  <a:schemeClr val="tx1"/>
                </a:solidFill>
                <a:effectLst/>
                <a:latin typeface="Arial" panose="020B0604020202020204" pitchFamily="34" charset="0"/>
              </a:rPr>
              <a:t>, student of </a:t>
            </a:r>
            <a:r>
              <a:rPr kumimoji="0" lang="en-US" altLang="da-DK" sz="1800" b="0" i="0" u="none" strike="noStrike" cap="none" normalizeH="0" baseline="0" dirty="0" err="1">
                <a:ln>
                  <a:noFill/>
                </a:ln>
                <a:solidFill>
                  <a:schemeClr val="tx1"/>
                </a:solidFill>
                <a:effectLst/>
                <a:latin typeface="Arial" panose="020B0604020202020204" pitchFamily="34" charset="0"/>
              </a:rPr>
              <a:t>Gasparo</a:t>
            </a:r>
            <a:r>
              <a:rPr kumimoji="0" lang="en-US" altLang="da-DK" sz="1800" b="0" i="0" u="none" strike="noStrike" cap="none" normalizeH="0" baseline="0" dirty="0">
                <a:ln>
                  <a:noFill/>
                </a:ln>
                <a:solidFill>
                  <a:schemeClr val="tx1"/>
                </a:solidFill>
                <a:effectLst/>
                <a:latin typeface="Arial" panose="020B0604020202020204" pitchFamily="34" charset="0"/>
              </a:rPr>
              <a:t> da </a:t>
            </a:r>
            <a:r>
              <a:rPr kumimoji="0" lang="en-US" altLang="da-DK" sz="1800" b="0" i="0" u="none" strike="noStrike" cap="none" normalizeH="0" baseline="0" dirty="0" err="1">
                <a:ln>
                  <a:noFill/>
                </a:ln>
                <a:solidFill>
                  <a:schemeClr val="tx1"/>
                </a:solidFill>
                <a:effectLst/>
                <a:latin typeface="Arial" panose="020B0604020202020204" pitchFamily="34" charset="0"/>
              </a:rPr>
              <a:t>Salò</a:t>
            </a:r>
            <a:r>
              <a:rPr kumimoji="0" lang="en-US" altLang="da-DK" sz="1800" b="0" i="0" u="none" strike="noStrike" cap="none" normalizeH="0" baseline="0" dirty="0">
                <a:ln>
                  <a:noFill/>
                </a:ln>
                <a:solidFill>
                  <a:schemeClr val="tx1"/>
                </a:solidFill>
                <a:effectLst/>
                <a:latin typeface="Arial" panose="020B0604020202020204" pitchFamily="34" charset="0"/>
              </a:rPr>
              <a:t>, active 1600–1630 in Brescia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a:t>
            </a:r>
            <a:r>
              <a:rPr kumimoji="0" lang="en-US" altLang="da-DK" sz="1800" b="0" i="0" u="none" strike="noStrike" cap="none" normalizeH="0" baseline="0" dirty="0" err="1">
                <a:ln>
                  <a:noFill/>
                </a:ln>
                <a:solidFill>
                  <a:schemeClr val="tx1"/>
                </a:solidFill>
                <a:effectLst/>
                <a:latin typeface="Arial" panose="020B0604020202020204" pitchFamily="34" charset="0"/>
              </a:rPr>
              <a:t>Rogeri</a:t>
            </a:r>
            <a:r>
              <a:rPr kumimoji="0" lang="en-US" altLang="da-DK" sz="1800" b="0" i="0" u="none" strike="noStrike" cap="none" normalizeH="0" baseline="0" dirty="0">
                <a:ln>
                  <a:noFill/>
                </a:ln>
                <a:solidFill>
                  <a:schemeClr val="tx1"/>
                </a:solidFill>
                <a:effectLst/>
                <a:latin typeface="Arial" panose="020B0604020202020204" pitchFamily="34" charset="0"/>
              </a:rPr>
              <a:t> family, active 1661–1721 in Brescia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1" i="0" u="none" strike="noStrike" cap="none" normalizeH="0" baseline="0" dirty="0">
                <a:ln>
                  <a:noFill/>
                </a:ln>
                <a:solidFill>
                  <a:schemeClr val="tx1"/>
                </a:solidFill>
                <a:effectLst/>
                <a:latin typeface="Arial" panose="020B0604020202020204" pitchFamily="34" charset="0"/>
              </a:rPr>
              <a:t>The school of Cremona, beginning in the second half of the 16th century with violas and violone and in the field of violin in the second half of the 16th century</a:t>
            </a:r>
            <a:r>
              <a:rPr kumimoji="0" lang="en-US" altLang="da-DK"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Amati family, active 1550–1740 in Cremona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Guarneri family, active 1626–1744 in Cremona and Venice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Stradivari family, active 1644–1737 in Cremona[21]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a-DK" sz="1800" b="0" i="0" u="none" strike="noStrike" cap="none" normalizeH="0" baseline="0" dirty="0">
                <a:ln>
                  <a:noFill/>
                </a:ln>
                <a:solidFill>
                  <a:schemeClr val="tx1"/>
                </a:solidFill>
                <a:effectLst/>
                <a:latin typeface="Arial" panose="020B0604020202020204" pitchFamily="34" charset="0"/>
              </a:rPr>
              <a:t>The </a:t>
            </a:r>
            <a:r>
              <a:rPr kumimoji="0" lang="en-US" altLang="da-DK" sz="1800" b="0" i="0" u="none" strike="noStrike" cap="none" normalizeH="0" baseline="0" dirty="0" err="1">
                <a:ln>
                  <a:noFill/>
                </a:ln>
                <a:solidFill>
                  <a:schemeClr val="tx1"/>
                </a:solidFill>
                <a:effectLst/>
                <a:latin typeface="Arial" panose="020B0604020202020204" pitchFamily="34" charset="0"/>
              </a:rPr>
              <a:t>Rugeri</a:t>
            </a:r>
            <a:r>
              <a:rPr kumimoji="0" lang="en-US" altLang="da-DK" sz="1800" b="0" i="0" u="none" strike="noStrike" cap="none" normalizeH="0" baseline="0" dirty="0">
                <a:ln>
                  <a:noFill/>
                </a:ln>
                <a:solidFill>
                  <a:schemeClr val="tx1"/>
                </a:solidFill>
                <a:effectLst/>
                <a:latin typeface="Arial" panose="020B0604020202020204" pitchFamily="34" charset="0"/>
              </a:rPr>
              <a:t> family, active 1650–1740 in Cremona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717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Vivaldi Four Seasons: Spring (La Primavera) Full. Alana Youssefian &amp; Voices of Music RV 269 4K">
            <a:hlinkClick r:id="" action="ppaction://media"/>
            <a:extLst>
              <a:ext uri="{FF2B5EF4-FFF2-40B4-BE49-F238E27FC236}">
                <a16:creationId xmlns:a16="http://schemas.microsoft.com/office/drawing/2014/main" id="{6F7D373E-B6F1-4556-BE67-24B2D0131E3D}"/>
              </a:ext>
            </a:extLst>
          </p:cNvPr>
          <p:cNvPicPr>
            <a:picLocks noRot="1" noChangeAspect="1"/>
          </p:cNvPicPr>
          <p:nvPr>
            <a:videoFile r:link="rId1"/>
          </p:nvPr>
        </p:nvPicPr>
        <p:blipFill>
          <a:blip r:embed="rId3"/>
          <a:stretch>
            <a:fillRect/>
          </a:stretch>
        </p:blipFill>
        <p:spPr>
          <a:xfrm>
            <a:off x="6096000" y="1305437"/>
            <a:ext cx="4580773" cy="2588137"/>
          </a:xfrm>
          <a:prstGeom prst="rect">
            <a:avLst/>
          </a:prstGeom>
        </p:spPr>
      </p:pic>
      <p:pic>
        <p:nvPicPr>
          <p:cNvPr id="4" name="Billede 3" descr="Et billede, der indeholder tekst, musik, instrument med bue, guitar&#10;&#10;Automatisk genereret beskrivelse">
            <a:extLst>
              <a:ext uri="{FF2B5EF4-FFF2-40B4-BE49-F238E27FC236}">
                <a16:creationId xmlns:a16="http://schemas.microsoft.com/office/drawing/2014/main" id="{8041043C-BE04-4ECF-B5A7-AF0787EF6D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555" y="1144085"/>
            <a:ext cx="2438400" cy="2910840"/>
          </a:xfrm>
          <a:prstGeom prst="rect">
            <a:avLst/>
          </a:prstGeom>
        </p:spPr>
      </p:pic>
      <p:sp>
        <p:nvSpPr>
          <p:cNvPr id="5" name="Tekstfelt 4">
            <a:extLst>
              <a:ext uri="{FF2B5EF4-FFF2-40B4-BE49-F238E27FC236}">
                <a16:creationId xmlns:a16="http://schemas.microsoft.com/office/drawing/2014/main" id="{28FF2AF9-512C-4292-92C2-BD79C2CCEECC}"/>
              </a:ext>
            </a:extLst>
          </p:cNvPr>
          <p:cNvSpPr txBox="1"/>
          <p:nvPr/>
        </p:nvSpPr>
        <p:spPr>
          <a:xfrm>
            <a:off x="1022555" y="4296697"/>
            <a:ext cx="9881419" cy="1754326"/>
          </a:xfrm>
          <a:prstGeom prst="rect">
            <a:avLst/>
          </a:prstGeom>
          <a:noFill/>
        </p:spPr>
        <p:txBody>
          <a:bodyPr wrap="square" rtlCol="0">
            <a:spAutoFit/>
          </a:bodyPr>
          <a:lstStyle/>
          <a:p>
            <a:r>
              <a:rPr lang="da-DK" dirty="0"/>
              <a:t>Antonio </a:t>
            </a:r>
            <a:r>
              <a:rPr lang="da-DK" dirty="0" err="1"/>
              <a:t>Lucio</a:t>
            </a:r>
            <a:r>
              <a:rPr lang="da-DK" dirty="0"/>
              <a:t> Vivaldi (1678–1741)</a:t>
            </a:r>
          </a:p>
          <a:p>
            <a:r>
              <a:rPr lang="da-DK" dirty="0"/>
              <a:t>Søn af en barber, senere violinist. Uddannet præst, ansat på </a:t>
            </a:r>
            <a:r>
              <a:rPr lang="da-DK" b="1" dirty="0" err="1"/>
              <a:t>Ospedale</a:t>
            </a:r>
            <a:r>
              <a:rPr lang="da-DK" b="1" dirty="0"/>
              <a:t> della </a:t>
            </a:r>
            <a:r>
              <a:rPr lang="da-DK" b="1" dirty="0" err="1"/>
              <a:t>Pietà</a:t>
            </a:r>
            <a:r>
              <a:rPr lang="da-DK" dirty="0"/>
              <a:t> som musiklærer og dirigent for et orkester af forældreløse piger.</a:t>
            </a:r>
          </a:p>
          <a:p>
            <a:r>
              <a:rPr lang="da-DK" dirty="0"/>
              <a:t>Prøvede at følge den østrigsk-</a:t>
            </a:r>
            <a:r>
              <a:rPr lang="da-DK" dirty="0" err="1"/>
              <a:t>ungarnske</a:t>
            </a:r>
            <a:r>
              <a:rPr lang="da-DK" dirty="0"/>
              <a:t> kejser Charles VI til Wien, men kejseren døde umiddelbart efter, Vivaldi kort efter i fattigdom.</a:t>
            </a:r>
          </a:p>
          <a:p>
            <a:endParaRPr lang="da-DK" dirty="0"/>
          </a:p>
        </p:txBody>
      </p:sp>
    </p:spTree>
    <p:extLst>
      <p:ext uri="{BB962C8B-B14F-4D97-AF65-F5344CB8AC3E}">
        <p14:creationId xmlns:p14="http://schemas.microsoft.com/office/powerpoint/2010/main" val="36863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Dietrich Buxtehude - Nun bitten wir den heiligen Geist BuxWV 208">
            <a:hlinkClick r:id="" action="ppaction://media"/>
            <a:extLst>
              <a:ext uri="{FF2B5EF4-FFF2-40B4-BE49-F238E27FC236}">
                <a16:creationId xmlns:a16="http://schemas.microsoft.com/office/drawing/2014/main" id="{7EFD89E3-9D8A-48BB-8CE2-71A479E6E623}"/>
              </a:ext>
            </a:extLst>
          </p:cNvPr>
          <p:cNvPicPr>
            <a:picLocks noRot="1" noChangeAspect="1"/>
          </p:cNvPicPr>
          <p:nvPr>
            <a:videoFile r:link="rId1"/>
          </p:nvPr>
        </p:nvPicPr>
        <p:blipFill>
          <a:blip r:embed="rId4"/>
          <a:stretch>
            <a:fillRect/>
          </a:stretch>
        </p:blipFill>
        <p:spPr>
          <a:xfrm>
            <a:off x="8031315" y="912892"/>
            <a:ext cx="2540000" cy="1435100"/>
          </a:xfrm>
          <a:prstGeom prst="rect">
            <a:avLst/>
          </a:prstGeom>
        </p:spPr>
      </p:pic>
      <p:sp>
        <p:nvSpPr>
          <p:cNvPr id="3" name="Tekstfelt 2">
            <a:extLst>
              <a:ext uri="{FF2B5EF4-FFF2-40B4-BE49-F238E27FC236}">
                <a16:creationId xmlns:a16="http://schemas.microsoft.com/office/drawing/2014/main" id="{523AC7C2-72BB-4A66-8984-E3E1D4F0A2AA}"/>
              </a:ext>
            </a:extLst>
          </p:cNvPr>
          <p:cNvSpPr txBox="1"/>
          <p:nvPr/>
        </p:nvSpPr>
        <p:spPr>
          <a:xfrm>
            <a:off x="5014453" y="961306"/>
            <a:ext cx="2235444" cy="923330"/>
          </a:xfrm>
          <a:prstGeom prst="rect">
            <a:avLst/>
          </a:prstGeom>
          <a:noFill/>
        </p:spPr>
        <p:txBody>
          <a:bodyPr wrap="square" rtlCol="0">
            <a:spAutoFit/>
          </a:bodyPr>
          <a:lstStyle/>
          <a:p>
            <a:r>
              <a:rPr lang="da-DK" dirty="0"/>
              <a:t>Dietrich Buxtehude, </a:t>
            </a:r>
          </a:p>
          <a:p>
            <a:r>
              <a:rPr lang="da-DK" dirty="0"/>
              <a:t>Orgelkoral: Nu beder vi den helligånd.</a:t>
            </a:r>
          </a:p>
        </p:txBody>
      </p:sp>
      <p:pic>
        <p:nvPicPr>
          <p:cNvPr id="5" name="Billede 4" descr="Et billede, der indeholder tekst, person, påklædt, instrument med bue&#10;&#10;Automatisk genereret beskrivelse">
            <a:extLst>
              <a:ext uri="{FF2B5EF4-FFF2-40B4-BE49-F238E27FC236}">
                <a16:creationId xmlns:a16="http://schemas.microsoft.com/office/drawing/2014/main" id="{3E1657AC-7D4C-4B15-A055-37A5CE24A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2959" y="961306"/>
            <a:ext cx="3166806" cy="4706989"/>
          </a:xfrm>
          <a:prstGeom prst="rect">
            <a:avLst/>
          </a:prstGeom>
        </p:spPr>
      </p:pic>
      <p:sp>
        <p:nvSpPr>
          <p:cNvPr id="6" name="Tekstfelt 5">
            <a:extLst>
              <a:ext uri="{FF2B5EF4-FFF2-40B4-BE49-F238E27FC236}">
                <a16:creationId xmlns:a16="http://schemas.microsoft.com/office/drawing/2014/main" id="{3ED5EDBF-C241-49EC-B4AA-B2557B508F5E}"/>
              </a:ext>
            </a:extLst>
          </p:cNvPr>
          <p:cNvSpPr txBox="1"/>
          <p:nvPr/>
        </p:nvSpPr>
        <p:spPr>
          <a:xfrm>
            <a:off x="4935794" y="3105834"/>
            <a:ext cx="3055618" cy="1077218"/>
          </a:xfrm>
          <a:prstGeom prst="rect">
            <a:avLst/>
          </a:prstGeom>
          <a:noFill/>
        </p:spPr>
        <p:txBody>
          <a:bodyPr wrap="square" rtlCol="0">
            <a:spAutoFit/>
          </a:bodyPr>
          <a:lstStyle/>
          <a:p>
            <a:r>
              <a:rPr lang="da-DK" dirty="0"/>
              <a:t>Stylus </a:t>
            </a:r>
            <a:r>
              <a:rPr lang="da-DK" dirty="0" err="1"/>
              <a:t>fantasticus</a:t>
            </a:r>
            <a:endParaRPr lang="da-DK" dirty="0"/>
          </a:p>
          <a:p>
            <a:r>
              <a:rPr lang="da-DK" dirty="0"/>
              <a:t>Toccata med fugerede afsnit.</a:t>
            </a:r>
          </a:p>
          <a:p>
            <a:r>
              <a:rPr lang="da-DK" sz="1400" dirty="0"/>
              <a:t>BuxWV156</a:t>
            </a:r>
          </a:p>
          <a:p>
            <a:r>
              <a:rPr lang="da-DK" sz="1400" u="sng" dirty="0" err="1"/>
              <a:t>BuxWV</a:t>
            </a:r>
            <a:r>
              <a:rPr lang="da-DK" sz="1400" u="sng" dirty="0"/>
              <a:t>: Georg</a:t>
            </a:r>
            <a:r>
              <a:rPr lang="da-DK" sz="1400" dirty="0"/>
              <a:t> </a:t>
            </a:r>
            <a:r>
              <a:rPr lang="da-DK" sz="1400" dirty="0" err="1"/>
              <a:t>Karstädt</a:t>
            </a:r>
            <a:r>
              <a:rPr lang="da-DK" sz="1400" dirty="0"/>
              <a:t> 1972</a:t>
            </a:r>
          </a:p>
        </p:txBody>
      </p:sp>
      <p:pic>
        <p:nvPicPr>
          <p:cNvPr id="7" name="Onlinemedier 6" title="Dieterich Buxtehude - Toccata in F BuxWV 156 [ w/score ]">
            <a:hlinkClick r:id="" action="ppaction://media"/>
            <a:extLst>
              <a:ext uri="{FF2B5EF4-FFF2-40B4-BE49-F238E27FC236}">
                <a16:creationId xmlns:a16="http://schemas.microsoft.com/office/drawing/2014/main" id="{B4F6636A-D4C9-427F-9833-06C070D34861}"/>
              </a:ext>
            </a:extLst>
          </p:cNvPr>
          <p:cNvPicPr>
            <a:picLocks noRot="1" noChangeAspect="1"/>
          </p:cNvPicPr>
          <p:nvPr>
            <a:videoFile r:link="rId2"/>
          </p:nvPr>
        </p:nvPicPr>
        <p:blipFill>
          <a:blip r:embed="rId6"/>
          <a:stretch>
            <a:fillRect/>
          </a:stretch>
        </p:blipFill>
        <p:spPr>
          <a:xfrm>
            <a:off x="8031315" y="2978738"/>
            <a:ext cx="2540000" cy="1905000"/>
          </a:xfrm>
          <a:prstGeom prst="rect">
            <a:avLst/>
          </a:prstGeom>
        </p:spPr>
      </p:pic>
      <p:sp>
        <p:nvSpPr>
          <p:cNvPr id="8" name="Tekstfelt 7">
            <a:extLst>
              <a:ext uri="{FF2B5EF4-FFF2-40B4-BE49-F238E27FC236}">
                <a16:creationId xmlns:a16="http://schemas.microsoft.com/office/drawing/2014/main" id="{08B1076B-161E-4D1D-8B0A-A6EF726E63E4}"/>
              </a:ext>
            </a:extLst>
          </p:cNvPr>
          <p:cNvSpPr txBox="1"/>
          <p:nvPr/>
        </p:nvSpPr>
        <p:spPr>
          <a:xfrm>
            <a:off x="4550697" y="5463868"/>
            <a:ext cx="6096000" cy="1200329"/>
          </a:xfrm>
          <a:prstGeom prst="rect">
            <a:avLst/>
          </a:prstGeom>
          <a:noFill/>
        </p:spPr>
        <p:txBody>
          <a:bodyPr wrap="square">
            <a:spAutoFit/>
          </a:bodyPr>
          <a:lstStyle/>
          <a:p>
            <a:r>
              <a:rPr lang="da-DK" dirty="0"/>
              <a:t>Diderik Buxtehude (tysk: Dietrich Buxtehude; født 1637 formentlig i Oldesloe eller Helsingborg, Holsten; død 1707):</a:t>
            </a:r>
          </a:p>
          <a:p>
            <a:r>
              <a:rPr lang="da-DK" dirty="0"/>
              <a:t>Organist i Helsingborg, Landskrona, Helsingør og Lübeck.</a:t>
            </a:r>
          </a:p>
          <a:p>
            <a:endParaRPr lang="da-DK" dirty="0"/>
          </a:p>
        </p:txBody>
      </p:sp>
    </p:spTree>
    <p:extLst>
      <p:ext uri="{BB962C8B-B14F-4D97-AF65-F5344CB8AC3E}">
        <p14:creationId xmlns:p14="http://schemas.microsoft.com/office/powerpoint/2010/main" val="204677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person, indendørs, mørk&#10;&#10;Automatisk genereret beskrivelse">
            <a:extLst>
              <a:ext uri="{FF2B5EF4-FFF2-40B4-BE49-F238E27FC236}">
                <a16:creationId xmlns:a16="http://schemas.microsoft.com/office/drawing/2014/main" id="{6172050D-AC91-4ADD-9312-BDA94EBED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598" y="753498"/>
            <a:ext cx="3493655" cy="4222955"/>
          </a:xfrm>
          <a:prstGeom prst="rect">
            <a:avLst/>
          </a:prstGeom>
        </p:spPr>
      </p:pic>
      <p:sp>
        <p:nvSpPr>
          <p:cNvPr id="7" name="Tekstfelt 6">
            <a:extLst>
              <a:ext uri="{FF2B5EF4-FFF2-40B4-BE49-F238E27FC236}">
                <a16:creationId xmlns:a16="http://schemas.microsoft.com/office/drawing/2014/main" id="{927E53CC-6588-4CE0-A56C-C981D09CDAF3}"/>
              </a:ext>
            </a:extLst>
          </p:cNvPr>
          <p:cNvSpPr txBox="1"/>
          <p:nvPr/>
        </p:nvSpPr>
        <p:spPr>
          <a:xfrm>
            <a:off x="884904" y="5364205"/>
            <a:ext cx="3696928" cy="923330"/>
          </a:xfrm>
          <a:prstGeom prst="rect">
            <a:avLst/>
          </a:prstGeom>
          <a:noFill/>
        </p:spPr>
        <p:txBody>
          <a:bodyPr wrap="square">
            <a:spAutoFit/>
          </a:bodyPr>
          <a:lstStyle/>
          <a:p>
            <a:r>
              <a:rPr lang="da-DK" dirty="0"/>
              <a:t>Georg Friederich Händel (1685-1759)</a:t>
            </a:r>
          </a:p>
          <a:p>
            <a:r>
              <a:rPr lang="da-DK" dirty="0"/>
              <a:t>Boede i London fra 1712, statsborger fra 1727.</a:t>
            </a:r>
          </a:p>
        </p:txBody>
      </p:sp>
      <p:pic>
        <p:nvPicPr>
          <p:cNvPr id="6" name="Onlinemedier 5" title="Handel: Ombra mai fu (Serse); Christopher Lowrey, countertenor, Voices of Music 4K UHD">
            <a:hlinkClick r:id="" action="ppaction://media"/>
            <a:extLst>
              <a:ext uri="{FF2B5EF4-FFF2-40B4-BE49-F238E27FC236}">
                <a16:creationId xmlns:a16="http://schemas.microsoft.com/office/drawing/2014/main" id="{53719E78-9E52-41EC-95A0-3CBF55135DFB}"/>
              </a:ext>
            </a:extLst>
          </p:cNvPr>
          <p:cNvPicPr>
            <a:picLocks noRot="1" noChangeAspect="1"/>
          </p:cNvPicPr>
          <p:nvPr>
            <a:videoFile r:link="rId1"/>
          </p:nvPr>
        </p:nvPicPr>
        <p:blipFill>
          <a:blip r:embed="rId5"/>
          <a:stretch>
            <a:fillRect/>
          </a:stretch>
        </p:blipFill>
        <p:spPr>
          <a:xfrm>
            <a:off x="5747425" y="3034582"/>
            <a:ext cx="4735402" cy="2675502"/>
          </a:xfrm>
          <a:prstGeom prst="rect">
            <a:avLst/>
          </a:prstGeom>
        </p:spPr>
      </p:pic>
      <p:pic>
        <p:nvPicPr>
          <p:cNvPr id="8" name="Onlinemedier 7" title="Alessandro Moreschi sings Ave Maria (no scratch)">
            <a:hlinkClick r:id="" action="ppaction://media"/>
            <a:extLst>
              <a:ext uri="{FF2B5EF4-FFF2-40B4-BE49-F238E27FC236}">
                <a16:creationId xmlns:a16="http://schemas.microsoft.com/office/drawing/2014/main" id="{903A017E-2BFF-4D53-BA45-FA1BBD801DA6}"/>
              </a:ext>
            </a:extLst>
          </p:cNvPr>
          <p:cNvPicPr>
            <a:picLocks noRot="1" noChangeAspect="1"/>
          </p:cNvPicPr>
          <p:nvPr>
            <a:videoFile r:link="rId2"/>
          </p:nvPr>
        </p:nvPicPr>
        <p:blipFill>
          <a:blip r:embed="rId6"/>
          <a:stretch>
            <a:fillRect/>
          </a:stretch>
        </p:blipFill>
        <p:spPr>
          <a:xfrm>
            <a:off x="5484761" y="657532"/>
            <a:ext cx="2540000" cy="1905000"/>
          </a:xfrm>
          <a:prstGeom prst="rect">
            <a:avLst/>
          </a:prstGeom>
        </p:spPr>
      </p:pic>
      <p:sp>
        <p:nvSpPr>
          <p:cNvPr id="10" name="Tekstfelt 9">
            <a:extLst>
              <a:ext uri="{FF2B5EF4-FFF2-40B4-BE49-F238E27FC236}">
                <a16:creationId xmlns:a16="http://schemas.microsoft.com/office/drawing/2014/main" id="{5E703338-E11D-4D56-BA2E-41E18EC0529C}"/>
              </a:ext>
            </a:extLst>
          </p:cNvPr>
          <p:cNvSpPr txBox="1"/>
          <p:nvPr/>
        </p:nvSpPr>
        <p:spPr>
          <a:xfrm>
            <a:off x="8229601" y="657532"/>
            <a:ext cx="3323302" cy="1477328"/>
          </a:xfrm>
          <a:prstGeom prst="rect">
            <a:avLst/>
          </a:prstGeom>
          <a:noFill/>
        </p:spPr>
        <p:txBody>
          <a:bodyPr wrap="square">
            <a:spAutoFit/>
          </a:bodyPr>
          <a:lstStyle/>
          <a:p>
            <a:r>
              <a:rPr lang="da-DK" dirty="0"/>
              <a:t>Alessandro </a:t>
            </a:r>
            <a:r>
              <a:rPr lang="da-DK" dirty="0" err="1"/>
              <a:t>Moreschim</a:t>
            </a:r>
            <a:r>
              <a:rPr lang="da-DK" dirty="0"/>
              <a:t> (1858-1922), den eneste kastratsanger, der findes optagelser af (1902).</a:t>
            </a:r>
          </a:p>
          <a:p>
            <a:r>
              <a:rPr lang="da-DK" dirty="0"/>
              <a:t>Ave Maria af Schubert (no scratch)</a:t>
            </a:r>
          </a:p>
        </p:txBody>
      </p:sp>
    </p:spTree>
    <p:extLst>
      <p:ext uri="{BB962C8B-B14F-4D97-AF65-F5344CB8AC3E}">
        <p14:creationId xmlns:p14="http://schemas.microsoft.com/office/powerpoint/2010/main" val="263194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Ombra Mai Fu Cécilia Bartoli">
            <a:hlinkClick r:id="" action="ppaction://media"/>
            <a:extLst>
              <a:ext uri="{FF2B5EF4-FFF2-40B4-BE49-F238E27FC236}">
                <a16:creationId xmlns:a16="http://schemas.microsoft.com/office/drawing/2014/main" id="{E4A7CAD9-1E72-49D9-A26D-2AE57A459A56}"/>
              </a:ext>
            </a:extLst>
          </p:cNvPr>
          <p:cNvPicPr>
            <a:picLocks noRot="1" noChangeAspect="1"/>
          </p:cNvPicPr>
          <p:nvPr>
            <a:videoFile r:link="rId1"/>
          </p:nvPr>
        </p:nvPicPr>
        <p:blipFill>
          <a:blip r:embed="rId4"/>
          <a:stretch>
            <a:fillRect/>
          </a:stretch>
        </p:blipFill>
        <p:spPr>
          <a:xfrm>
            <a:off x="784333" y="853152"/>
            <a:ext cx="5311667" cy="3001092"/>
          </a:xfrm>
          <a:prstGeom prst="rect">
            <a:avLst/>
          </a:prstGeom>
        </p:spPr>
      </p:pic>
      <p:sp>
        <p:nvSpPr>
          <p:cNvPr id="3" name="Tekstfelt 2">
            <a:extLst>
              <a:ext uri="{FF2B5EF4-FFF2-40B4-BE49-F238E27FC236}">
                <a16:creationId xmlns:a16="http://schemas.microsoft.com/office/drawing/2014/main" id="{EE806AF2-80E4-4636-B935-4FD791E47BDB}"/>
              </a:ext>
            </a:extLst>
          </p:cNvPr>
          <p:cNvSpPr txBox="1"/>
          <p:nvPr/>
        </p:nvSpPr>
        <p:spPr>
          <a:xfrm>
            <a:off x="784333" y="4257367"/>
            <a:ext cx="4365619" cy="646331"/>
          </a:xfrm>
          <a:prstGeom prst="rect">
            <a:avLst/>
          </a:prstGeom>
          <a:noFill/>
        </p:spPr>
        <p:txBody>
          <a:bodyPr wrap="none" rtlCol="0">
            <a:spAutoFit/>
          </a:bodyPr>
          <a:lstStyle/>
          <a:p>
            <a:r>
              <a:rPr lang="da-DK" dirty="0"/>
              <a:t>”</a:t>
            </a:r>
            <a:r>
              <a:rPr lang="da-DK" dirty="0" err="1"/>
              <a:t>Ombra</a:t>
            </a:r>
            <a:r>
              <a:rPr lang="da-DK" dirty="0"/>
              <a:t> </a:t>
            </a:r>
            <a:r>
              <a:rPr lang="da-DK" dirty="0" err="1"/>
              <a:t>mai</a:t>
            </a:r>
            <a:r>
              <a:rPr lang="da-DK" dirty="0"/>
              <a:t> </a:t>
            </a:r>
            <a:r>
              <a:rPr lang="da-DK" dirty="0" err="1"/>
              <a:t>fu</a:t>
            </a:r>
            <a:r>
              <a:rPr lang="da-DK" dirty="0"/>
              <a:t>” fra ”Xerxes”, Cecilia </a:t>
            </a:r>
            <a:r>
              <a:rPr lang="da-DK" dirty="0" err="1"/>
              <a:t>Bartholi</a:t>
            </a:r>
            <a:r>
              <a:rPr lang="da-DK" dirty="0"/>
              <a:t>,</a:t>
            </a:r>
          </a:p>
          <a:p>
            <a:r>
              <a:rPr lang="da-DK" dirty="0"/>
              <a:t> oprindelig skrevet for kastratsanger.</a:t>
            </a:r>
          </a:p>
        </p:txBody>
      </p:sp>
      <p:pic>
        <p:nvPicPr>
          <p:cNvPr id="4" name="Onlinemedier 3" title="George Frederick Haendel  THE WATER MUSIC  Inglés Baroque Festival Part VII">
            <a:hlinkClick r:id="" action="ppaction://media"/>
            <a:extLst>
              <a:ext uri="{FF2B5EF4-FFF2-40B4-BE49-F238E27FC236}">
                <a16:creationId xmlns:a16="http://schemas.microsoft.com/office/drawing/2014/main" id="{65096A28-E5EE-4C46-8595-179ECCF258B0}"/>
              </a:ext>
            </a:extLst>
          </p:cNvPr>
          <p:cNvPicPr>
            <a:picLocks noRot="1" noChangeAspect="1"/>
          </p:cNvPicPr>
          <p:nvPr>
            <a:videoFile r:link="rId2"/>
          </p:nvPr>
        </p:nvPicPr>
        <p:blipFill>
          <a:blip r:embed="rId5"/>
          <a:stretch>
            <a:fillRect/>
          </a:stretch>
        </p:blipFill>
        <p:spPr>
          <a:xfrm>
            <a:off x="6419855" y="1080887"/>
            <a:ext cx="5311667" cy="3983750"/>
          </a:xfrm>
          <a:prstGeom prst="rect">
            <a:avLst/>
          </a:prstGeom>
        </p:spPr>
      </p:pic>
      <p:sp>
        <p:nvSpPr>
          <p:cNvPr id="5" name="Tekstfelt 4">
            <a:extLst>
              <a:ext uri="{FF2B5EF4-FFF2-40B4-BE49-F238E27FC236}">
                <a16:creationId xmlns:a16="http://schemas.microsoft.com/office/drawing/2014/main" id="{CA74C94B-2595-4BA2-91A6-96190DDEB8FD}"/>
              </a:ext>
            </a:extLst>
          </p:cNvPr>
          <p:cNvSpPr txBox="1"/>
          <p:nvPr/>
        </p:nvSpPr>
        <p:spPr>
          <a:xfrm>
            <a:off x="6528619" y="5545394"/>
            <a:ext cx="2044983" cy="369332"/>
          </a:xfrm>
          <a:prstGeom prst="rect">
            <a:avLst/>
          </a:prstGeom>
          <a:noFill/>
        </p:spPr>
        <p:txBody>
          <a:bodyPr wrap="none" rtlCol="0">
            <a:spAutoFit/>
          </a:bodyPr>
          <a:lstStyle/>
          <a:p>
            <a:r>
              <a:rPr lang="da-DK" dirty="0">
                <a:hlinkClick r:id="rId6"/>
              </a:rPr>
              <a:t>Händel </a:t>
            </a:r>
            <a:r>
              <a:rPr lang="da-DK" dirty="0" err="1">
                <a:hlinkClick r:id="rId6"/>
              </a:rPr>
              <a:t>water</a:t>
            </a:r>
            <a:r>
              <a:rPr lang="da-DK" dirty="0">
                <a:hlinkClick r:id="rId6"/>
              </a:rPr>
              <a:t> </a:t>
            </a:r>
            <a:r>
              <a:rPr lang="da-DK" dirty="0" err="1">
                <a:hlinkClick r:id="rId6"/>
              </a:rPr>
              <a:t>music</a:t>
            </a:r>
            <a:endParaRPr lang="da-DK" dirty="0"/>
          </a:p>
        </p:txBody>
      </p:sp>
    </p:spTree>
    <p:extLst>
      <p:ext uri="{BB962C8B-B14F-4D97-AF65-F5344CB8AC3E}">
        <p14:creationId xmlns:p14="http://schemas.microsoft.com/office/powerpoint/2010/main" val="232949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fill="hold" display="0">
                  <p:stCondLst>
                    <p:cond delay="indefinite"/>
                  </p:stCondLst>
                </p:cTn>
                <p:tgtEl>
                  <p:spTgt spid="2"/>
                </p:tgtEl>
              </p:cMediaNode>
            </p:video>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r 3" title="Händel: Watermusic - Akademie für Alte Musik Berlin">
            <a:hlinkClick r:id="" action="ppaction://media"/>
            <a:extLst>
              <a:ext uri="{FF2B5EF4-FFF2-40B4-BE49-F238E27FC236}">
                <a16:creationId xmlns:a16="http://schemas.microsoft.com/office/drawing/2014/main" id="{F35C8832-46A5-43CD-B30B-899A8FC0C0D3}"/>
              </a:ext>
            </a:extLst>
          </p:cNvPr>
          <p:cNvPicPr>
            <a:picLocks noRot="1" noChangeAspect="1"/>
          </p:cNvPicPr>
          <p:nvPr>
            <a:videoFile r:link="rId1"/>
          </p:nvPr>
        </p:nvPicPr>
        <p:blipFill>
          <a:blip r:embed="rId3"/>
          <a:stretch>
            <a:fillRect/>
          </a:stretch>
        </p:blipFill>
        <p:spPr>
          <a:xfrm>
            <a:off x="1689509" y="1504335"/>
            <a:ext cx="4154419" cy="2347247"/>
          </a:xfrm>
          <a:prstGeom prst="rect">
            <a:avLst/>
          </a:prstGeom>
        </p:spPr>
      </p:pic>
    </p:spTree>
    <p:extLst>
      <p:ext uri="{BB962C8B-B14F-4D97-AF65-F5344CB8AC3E}">
        <p14:creationId xmlns:p14="http://schemas.microsoft.com/office/powerpoint/2010/main" val="196745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C66896B-49ED-4BD7-936A-843EA3266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067" y="294159"/>
            <a:ext cx="2975334" cy="3596039"/>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730F6B49-D7F8-4D24-A13E-1C4C590CA989}"/>
              </a:ext>
            </a:extLst>
          </p:cNvPr>
          <p:cNvSpPr txBox="1"/>
          <p:nvPr/>
        </p:nvSpPr>
        <p:spPr>
          <a:xfrm>
            <a:off x="727587" y="4065088"/>
            <a:ext cx="3830741" cy="923330"/>
          </a:xfrm>
          <a:prstGeom prst="rect">
            <a:avLst/>
          </a:prstGeom>
          <a:noFill/>
        </p:spPr>
        <p:txBody>
          <a:bodyPr wrap="square">
            <a:spAutoFit/>
          </a:bodyPr>
          <a:lstStyle/>
          <a:p>
            <a:r>
              <a:rPr lang="da-DK" dirty="0"/>
              <a:t>Portræt af Johann Sebastian Bach (1685 i </a:t>
            </a:r>
            <a:r>
              <a:rPr lang="da-DK" dirty="0" err="1"/>
              <a:t>Eisenach</a:t>
            </a:r>
            <a:r>
              <a:rPr lang="da-DK" dirty="0"/>
              <a:t> – 1750 i Leipzig),</a:t>
            </a:r>
          </a:p>
          <a:p>
            <a:r>
              <a:rPr lang="da-DK" dirty="0"/>
              <a:t>Elias Gottlob </a:t>
            </a:r>
            <a:r>
              <a:rPr lang="da-DK" dirty="0" err="1"/>
              <a:t>Haussmann</a:t>
            </a:r>
            <a:r>
              <a:rPr lang="da-DK" dirty="0"/>
              <a:t>. (1748)</a:t>
            </a:r>
          </a:p>
        </p:txBody>
      </p:sp>
      <p:sp>
        <p:nvSpPr>
          <p:cNvPr id="4" name="Tekstfelt 3">
            <a:extLst>
              <a:ext uri="{FF2B5EF4-FFF2-40B4-BE49-F238E27FC236}">
                <a16:creationId xmlns:a16="http://schemas.microsoft.com/office/drawing/2014/main" id="{EB032E5D-5538-4063-A049-079455AAC86F}"/>
              </a:ext>
            </a:extLst>
          </p:cNvPr>
          <p:cNvSpPr txBox="1"/>
          <p:nvPr/>
        </p:nvSpPr>
        <p:spPr>
          <a:xfrm>
            <a:off x="766915" y="5141863"/>
            <a:ext cx="4670324" cy="1477328"/>
          </a:xfrm>
          <a:prstGeom prst="rect">
            <a:avLst/>
          </a:prstGeom>
          <a:noFill/>
        </p:spPr>
        <p:txBody>
          <a:bodyPr wrap="square" rtlCol="0">
            <a:spAutoFit/>
          </a:bodyPr>
          <a:lstStyle/>
          <a:p>
            <a:r>
              <a:rPr lang="da-DK" dirty="0">
                <a:hlinkClick r:id="rId4"/>
              </a:rPr>
              <a:t>Præludium &amp; Fuga No. 1 in C-dur, BWV 846, </a:t>
            </a:r>
          </a:p>
          <a:p>
            <a:r>
              <a:rPr lang="da-DK" dirty="0">
                <a:hlinkClick r:id="rId4"/>
              </a:rPr>
              <a:t>Friedrich </a:t>
            </a:r>
            <a:r>
              <a:rPr lang="da-DK" dirty="0" err="1">
                <a:hlinkClick r:id="rId4"/>
              </a:rPr>
              <a:t>Gulda</a:t>
            </a:r>
            <a:endParaRPr lang="da-DK" dirty="0"/>
          </a:p>
          <a:p>
            <a:r>
              <a:rPr lang="en-US" dirty="0"/>
              <a:t>(1930–2000) </a:t>
            </a:r>
            <a:r>
              <a:rPr lang="en-US" dirty="0" err="1"/>
              <a:t>østrigsk</a:t>
            </a:r>
            <a:r>
              <a:rPr lang="en-US" dirty="0"/>
              <a:t> pianist </a:t>
            </a:r>
            <a:r>
              <a:rPr lang="en-US" dirty="0" err="1"/>
              <a:t>og</a:t>
            </a:r>
            <a:r>
              <a:rPr lang="en-US" dirty="0"/>
              <a:t> </a:t>
            </a:r>
            <a:r>
              <a:rPr lang="en-US" dirty="0" err="1"/>
              <a:t>komponist</a:t>
            </a:r>
            <a:r>
              <a:rPr lang="en-US" dirty="0"/>
              <a:t> </a:t>
            </a:r>
            <a:r>
              <a:rPr lang="en-US" dirty="0" err="1"/>
              <a:t>arbejdede</a:t>
            </a:r>
            <a:r>
              <a:rPr lang="en-US" dirty="0"/>
              <a:t> bade </a:t>
            </a:r>
            <a:r>
              <a:rPr lang="en-US" dirty="0" err="1"/>
              <a:t>indenfor</a:t>
            </a:r>
            <a:r>
              <a:rPr lang="en-US" dirty="0"/>
              <a:t> jazz </a:t>
            </a:r>
            <a:r>
              <a:rPr lang="en-US" dirty="0" err="1"/>
              <a:t>og</a:t>
            </a:r>
            <a:r>
              <a:rPr lang="en-US" dirty="0"/>
              <a:t> </a:t>
            </a:r>
            <a:r>
              <a:rPr lang="en-US" dirty="0" err="1"/>
              <a:t>klassisk</a:t>
            </a:r>
            <a:r>
              <a:rPr lang="en-US" dirty="0"/>
              <a:t>.</a:t>
            </a:r>
          </a:p>
          <a:p>
            <a:r>
              <a:rPr lang="en-US" dirty="0" err="1"/>
              <a:t>Spillet</a:t>
            </a:r>
            <a:r>
              <a:rPr lang="en-US" dirty="0"/>
              <a:t> </a:t>
            </a:r>
            <a:r>
              <a:rPr lang="en-US" dirty="0" err="1"/>
              <a:t>på</a:t>
            </a:r>
            <a:r>
              <a:rPr lang="en-US" dirty="0"/>
              <a:t> </a:t>
            </a:r>
            <a:r>
              <a:rPr lang="en-US" dirty="0" err="1"/>
              <a:t>klavichord</a:t>
            </a:r>
            <a:r>
              <a:rPr lang="en-US" dirty="0"/>
              <a:t> med Bebung/tremblement. </a:t>
            </a:r>
            <a:endParaRPr lang="da-DK" dirty="0"/>
          </a:p>
        </p:txBody>
      </p:sp>
      <p:pic>
        <p:nvPicPr>
          <p:cNvPr id="5" name="Onlinemedier 3" title="Bach - &quot;Jauchzet, frohlocket&quot; - Monteverdi Choir, Gardiner">
            <a:hlinkClick r:id="" action="ppaction://media"/>
            <a:extLst>
              <a:ext uri="{FF2B5EF4-FFF2-40B4-BE49-F238E27FC236}">
                <a16:creationId xmlns:a16="http://schemas.microsoft.com/office/drawing/2014/main" id="{4B779C3A-3153-472E-98CD-E2549C156AEF}"/>
              </a:ext>
            </a:extLst>
          </p:cNvPr>
          <p:cNvPicPr>
            <a:picLocks noRot="1" noChangeAspect="1"/>
          </p:cNvPicPr>
          <p:nvPr>
            <a:videoFile r:link="rId1"/>
          </p:nvPr>
        </p:nvPicPr>
        <p:blipFill>
          <a:blip r:embed="rId5"/>
          <a:stretch>
            <a:fillRect/>
          </a:stretch>
        </p:blipFill>
        <p:spPr>
          <a:xfrm>
            <a:off x="5188002" y="475720"/>
            <a:ext cx="6016931" cy="4512698"/>
          </a:xfrm>
          <a:prstGeom prst="rect">
            <a:avLst/>
          </a:prstGeom>
        </p:spPr>
      </p:pic>
      <p:sp>
        <p:nvSpPr>
          <p:cNvPr id="6" name="Tekstfelt 5">
            <a:extLst>
              <a:ext uri="{FF2B5EF4-FFF2-40B4-BE49-F238E27FC236}">
                <a16:creationId xmlns:a16="http://schemas.microsoft.com/office/drawing/2014/main" id="{8D373221-80BC-4533-8628-3365850A2D2E}"/>
              </a:ext>
            </a:extLst>
          </p:cNvPr>
          <p:cNvSpPr txBox="1"/>
          <p:nvPr/>
        </p:nvSpPr>
        <p:spPr>
          <a:xfrm>
            <a:off x="5515898" y="5141863"/>
            <a:ext cx="5565058" cy="646331"/>
          </a:xfrm>
          <a:prstGeom prst="rect">
            <a:avLst/>
          </a:prstGeom>
          <a:noFill/>
        </p:spPr>
        <p:txBody>
          <a:bodyPr wrap="square" rtlCol="0">
            <a:spAutoFit/>
          </a:bodyPr>
          <a:lstStyle/>
          <a:p>
            <a:r>
              <a:rPr lang="da-DK" dirty="0"/>
              <a:t>”</a:t>
            </a:r>
            <a:r>
              <a:rPr lang="da-DK" dirty="0" err="1"/>
              <a:t>Jauchzet</a:t>
            </a:r>
            <a:r>
              <a:rPr lang="da-DK" dirty="0"/>
              <a:t>, </a:t>
            </a:r>
            <a:r>
              <a:rPr lang="da-DK" dirty="0" err="1"/>
              <a:t>frohlocket</a:t>
            </a:r>
            <a:r>
              <a:rPr lang="da-DK" dirty="0"/>
              <a:t>” fra juleoratoriet, oprindeligt skrevet til fødselsdagskantate for Maria Josepha af Saxen.</a:t>
            </a:r>
          </a:p>
        </p:txBody>
      </p:sp>
    </p:spTree>
    <p:extLst>
      <p:ext uri="{BB962C8B-B14F-4D97-AF65-F5344CB8AC3E}">
        <p14:creationId xmlns:p14="http://schemas.microsoft.com/office/powerpoint/2010/main" val="238516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958A1C7-C8D9-4BA3-8C79-08E0FF4656B9}"/>
              </a:ext>
            </a:extLst>
          </p:cNvPr>
          <p:cNvPicPr>
            <a:picLocks noChangeAspect="1"/>
          </p:cNvPicPr>
          <p:nvPr/>
        </p:nvPicPr>
        <p:blipFill>
          <a:blip r:embed="rId3"/>
          <a:stretch>
            <a:fillRect/>
          </a:stretch>
        </p:blipFill>
        <p:spPr>
          <a:xfrm>
            <a:off x="1123335" y="727586"/>
            <a:ext cx="3576484" cy="2980403"/>
          </a:xfrm>
          <a:prstGeom prst="rect">
            <a:avLst/>
          </a:prstGeom>
        </p:spPr>
      </p:pic>
      <p:sp>
        <p:nvSpPr>
          <p:cNvPr id="7" name="Tekstfelt 6">
            <a:extLst>
              <a:ext uri="{FF2B5EF4-FFF2-40B4-BE49-F238E27FC236}">
                <a16:creationId xmlns:a16="http://schemas.microsoft.com/office/drawing/2014/main" id="{920020EA-B545-4FAE-8BA7-239EE4B952AD}"/>
              </a:ext>
            </a:extLst>
          </p:cNvPr>
          <p:cNvSpPr txBox="1"/>
          <p:nvPr/>
        </p:nvSpPr>
        <p:spPr>
          <a:xfrm>
            <a:off x="334297" y="3815368"/>
            <a:ext cx="6096000" cy="1200329"/>
          </a:xfrm>
          <a:prstGeom prst="rect">
            <a:avLst/>
          </a:prstGeom>
          <a:noFill/>
        </p:spPr>
        <p:txBody>
          <a:bodyPr wrap="square">
            <a:spAutoFit/>
          </a:bodyPr>
          <a:lstStyle/>
          <a:p>
            <a:r>
              <a:rPr lang="da-DK" dirty="0"/>
              <a:t>Titelblad fra ”</a:t>
            </a:r>
            <a:r>
              <a:rPr lang="da-DK" dirty="0" err="1"/>
              <a:t>Singende</a:t>
            </a:r>
            <a:r>
              <a:rPr lang="da-DK" dirty="0"/>
              <a:t> </a:t>
            </a:r>
            <a:r>
              <a:rPr lang="da-DK" dirty="0" err="1"/>
              <a:t>Müse</a:t>
            </a:r>
            <a:r>
              <a:rPr lang="da-DK" dirty="0"/>
              <a:t> an der </a:t>
            </a:r>
            <a:r>
              <a:rPr lang="da-DK" dirty="0" err="1"/>
              <a:t>Pleisse</a:t>
            </a:r>
            <a:r>
              <a:rPr lang="da-DK" dirty="0"/>
              <a:t>”, 1736, af "</a:t>
            </a:r>
            <a:r>
              <a:rPr lang="da-DK" dirty="0" err="1"/>
              <a:t>Sperontes</a:t>
            </a:r>
            <a:r>
              <a:rPr lang="da-DK" dirty="0"/>
              <a:t>", Johann Sigismund </a:t>
            </a:r>
            <a:r>
              <a:rPr lang="da-DK" dirty="0" err="1"/>
              <a:t>Scholze</a:t>
            </a:r>
            <a:r>
              <a:rPr lang="da-DK" dirty="0"/>
              <a:t>. Forestiller muligvis Johann Sebastian Bach og hans anden kone, sangerinden Anna Magdalena Bach  (f. </a:t>
            </a:r>
            <a:r>
              <a:rPr lang="da-DK" dirty="0" err="1"/>
              <a:t>Wilcken</a:t>
            </a:r>
            <a:r>
              <a:rPr lang="da-DK" dirty="0"/>
              <a:t>, 1701–1760).</a:t>
            </a:r>
          </a:p>
        </p:txBody>
      </p:sp>
      <p:pic>
        <p:nvPicPr>
          <p:cNvPr id="8" name="Onlinemedier 7" title="Bist du bei mir from the Anna Magdalena Bach Book (attr. Stölzel), Voices of Music">
            <a:hlinkClick r:id="" action="ppaction://media"/>
            <a:extLst>
              <a:ext uri="{FF2B5EF4-FFF2-40B4-BE49-F238E27FC236}">
                <a16:creationId xmlns:a16="http://schemas.microsoft.com/office/drawing/2014/main" id="{F9058452-14AA-4715-BD58-3492C5F9A0DF}"/>
              </a:ext>
            </a:extLst>
          </p:cNvPr>
          <p:cNvPicPr>
            <a:picLocks noRot="1" noChangeAspect="1"/>
          </p:cNvPicPr>
          <p:nvPr>
            <a:videoFile r:link="rId1"/>
          </p:nvPr>
        </p:nvPicPr>
        <p:blipFill>
          <a:blip r:embed="rId4"/>
          <a:stretch>
            <a:fillRect/>
          </a:stretch>
        </p:blipFill>
        <p:spPr>
          <a:xfrm>
            <a:off x="6516611" y="3510116"/>
            <a:ext cx="4467660" cy="2524228"/>
          </a:xfrm>
          <a:prstGeom prst="rect">
            <a:avLst/>
          </a:prstGeom>
        </p:spPr>
      </p:pic>
      <p:sp>
        <p:nvSpPr>
          <p:cNvPr id="12" name="Tekstfelt 11">
            <a:extLst>
              <a:ext uri="{FF2B5EF4-FFF2-40B4-BE49-F238E27FC236}">
                <a16:creationId xmlns:a16="http://schemas.microsoft.com/office/drawing/2014/main" id="{D5867CB5-7D7B-4B6D-B462-2831B2A44409}"/>
              </a:ext>
            </a:extLst>
          </p:cNvPr>
          <p:cNvSpPr txBox="1"/>
          <p:nvPr/>
        </p:nvSpPr>
        <p:spPr>
          <a:xfrm>
            <a:off x="5309419" y="1349167"/>
            <a:ext cx="6096000" cy="923330"/>
          </a:xfrm>
          <a:prstGeom prst="rect">
            <a:avLst/>
          </a:prstGeom>
          <a:noFill/>
        </p:spPr>
        <p:txBody>
          <a:bodyPr wrap="square">
            <a:spAutoFit/>
          </a:bodyPr>
          <a:lstStyle/>
          <a:p>
            <a:r>
              <a:rPr lang="da-DK" dirty="0"/>
              <a:t>”</a:t>
            </a:r>
            <a:r>
              <a:rPr lang="da-DK" dirty="0" err="1"/>
              <a:t>Bist</a:t>
            </a:r>
            <a:r>
              <a:rPr lang="da-DK" dirty="0"/>
              <a:t> du </a:t>
            </a:r>
            <a:r>
              <a:rPr lang="da-DK" dirty="0" err="1"/>
              <a:t>bei</a:t>
            </a:r>
            <a:r>
              <a:rPr lang="da-DK" dirty="0"/>
              <a:t> mir”, arie fra Gottfried Heinrich </a:t>
            </a:r>
            <a:r>
              <a:rPr lang="da-DK" dirty="0" err="1"/>
              <a:t>Stölzel’s</a:t>
            </a:r>
            <a:r>
              <a:rPr lang="da-DK" dirty="0"/>
              <a:t> (1690-1749) opera Diomedes, arrangeret for sang og </a:t>
            </a:r>
            <a:r>
              <a:rPr lang="da-DK" dirty="0" err="1"/>
              <a:t>B.c</a:t>
            </a:r>
            <a:r>
              <a:rPr lang="da-DK" dirty="0"/>
              <a:t>. i </a:t>
            </a:r>
            <a:r>
              <a:rPr lang="da-DK" dirty="0" err="1"/>
              <a:t>Notenbüchlein</a:t>
            </a:r>
            <a:r>
              <a:rPr lang="da-DK" dirty="0"/>
              <a:t> </a:t>
            </a:r>
            <a:r>
              <a:rPr lang="da-DK" dirty="0" err="1"/>
              <a:t>für</a:t>
            </a:r>
            <a:r>
              <a:rPr lang="da-DK" dirty="0"/>
              <a:t> Anna Magdalena Bach.</a:t>
            </a:r>
          </a:p>
        </p:txBody>
      </p:sp>
      <p:sp>
        <p:nvSpPr>
          <p:cNvPr id="2" name="Tekstfelt 1">
            <a:extLst>
              <a:ext uri="{FF2B5EF4-FFF2-40B4-BE49-F238E27FC236}">
                <a16:creationId xmlns:a16="http://schemas.microsoft.com/office/drawing/2014/main" id="{E0C7B6F1-57BD-45A8-B2FF-AFCA42A06FC8}"/>
              </a:ext>
            </a:extLst>
          </p:cNvPr>
          <p:cNvSpPr txBox="1"/>
          <p:nvPr/>
        </p:nvSpPr>
        <p:spPr>
          <a:xfrm>
            <a:off x="412955" y="5653548"/>
            <a:ext cx="1483291" cy="369332"/>
          </a:xfrm>
          <a:prstGeom prst="rect">
            <a:avLst/>
          </a:prstGeom>
          <a:noFill/>
        </p:spPr>
        <p:txBody>
          <a:bodyPr wrap="none" rtlCol="0">
            <a:spAutoFit/>
          </a:bodyPr>
          <a:lstStyle/>
          <a:p>
            <a:r>
              <a:rPr lang="da-DK" dirty="0">
                <a:hlinkClick r:id="rId5"/>
              </a:rPr>
              <a:t>Familien Bach</a:t>
            </a:r>
            <a:endParaRPr lang="da-DK" dirty="0"/>
          </a:p>
        </p:txBody>
      </p:sp>
    </p:spTree>
    <p:extLst>
      <p:ext uri="{BB962C8B-B14F-4D97-AF65-F5344CB8AC3E}">
        <p14:creationId xmlns:p14="http://schemas.microsoft.com/office/powerpoint/2010/main" val="39998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Bach - Violin Partita No. 3 in E major, BWV 1006 {Grumiaux}">
            <a:hlinkClick r:id="" action="ppaction://media"/>
            <a:extLst>
              <a:ext uri="{FF2B5EF4-FFF2-40B4-BE49-F238E27FC236}">
                <a16:creationId xmlns:a16="http://schemas.microsoft.com/office/drawing/2014/main" id="{1F836A81-AB89-4DBC-A8F8-05976D764880}"/>
              </a:ext>
            </a:extLst>
          </p:cNvPr>
          <p:cNvPicPr>
            <a:picLocks noRot="1" noChangeAspect="1"/>
          </p:cNvPicPr>
          <p:nvPr>
            <a:videoFile r:link="rId1"/>
          </p:nvPr>
        </p:nvPicPr>
        <p:blipFill>
          <a:blip r:embed="rId3"/>
          <a:stretch>
            <a:fillRect/>
          </a:stretch>
        </p:blipFill>
        <p:spPr>
          <a:xfrm>
            <a:off x="1261575" y="1406442"/>
            <a:ext cx="4659083" cy="2632382"/>
          </a:xfrm>
          <a:prstGeom prst="rect">
            <a:avLst/>
          </a:prstGeom>
        </p:spPr>
      </p:pic>
      <p:sp>
        <p:nvSpPr>
          <p:cNvPr id="3" name="Tekstfelt 2">
            <a:extLst>
              <a:ext uri="{FF2B5EF4-FFF2-40B4-BE49-F238E27FC236}">
                <a16:creationId xmlns:a16="http://schemas.microsoft.com/office/drawing/2014/main" id="{D6026FDF-5B14-431B-B6C3-A837D21F74EA}"/>
              </a:ext>
            </a:extLst>
          </p:cNvPr>
          <p:cNvSpPr txBox="1"/>
          <p:nvPr/>
        </p:nvSpPr>
        <p:spPr>
          <a:xfrm>
            <a:off x="6931742" y="1799303"/>
            <a:ext cx="3832139" cy="923330"/>
          </a:xfrm>
          <a:prstGeom prst="rect">
            <a:avLst/>
          </a:prstGeom>
          <a:noFill/>
        </p:spPr>
        <p:txBody>
          <a:bodyPr wrap="none" rtlCol="0">
            <a:spAutoFit/>
          </a:bodyPr>
          <a:lstStyle/>
          <a:p>
            <a:r>
              <a:rPr lang="da-DK" dirty="0" err="1"/>
              <a:t>Partita</a:t>
            </a:r>
            <a:r>
              <a:rPr lang="da-DK" dirty="0"/>
              <a:t> nr. 3 for violin solo.</a:t>
            </a:r>
          </a:p>
          <a:p>
            <a:r>
              <a:rPr lang="da-DK" dirty="0"/>
              <a:t>Præludium og </a:t>
            </a:r>
            <a:r>
              <a:rPr lang="da-DK" dirty="0" err="1"/>
              <a:t>lourde</a:t>
            </a:r>
            <a:r>
              <a:rPr lang="da-DK" dirty="0"/>
              <a:t>.</a:t>
            </a:r>
          </a:p>
          <a:p>
            <a:r>
              <a:rPr lang="da-DK" dirty="0"/>
              <a:t>Spillet af Arthur </a:t>
            </a:r>
            <a:r>
              <a:rPr lang="da-DK" dirty="0" err="1"/>
              <a:t>Grumiaux</a:t>
            </a:r>
            <a:r>
              <a:rPr lang="da-DK" dirty="0"/>
              <a:t> (1921-1986)</a:t>
            </a:r>
          </a:p>
        </p:txBody>
      </p:sp>
      <p:pic>
        <p:nvPicPr>
          <p:cNvPr id="5" name="Billede 4" descr="Et billede, der indeholder person, instrument med bue&#10;&#10;Automatisk genereret beskrivelse">
            <a:extLst>
              <a:ext uri="{FF2B5EF4-FFF2-40B4-BE49-F238E27FC236}">
                <a16:creationId xmlns:a16="http://schemas.microsoft.com/office/drawing/2014/main" id="{174184CE-8B51-40A5-854A-8BED1C4D9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200" y="3578942"/>
            <a:ext cx="3441642" cy="2534470"/>
          </a:xfrm>
          <a:prstGeom prst="rect">
            <a:avLst/>
          </a:prstGeom>
        </p:spPr>
      </p:pic>
    </p:spTree>
    <p:extLst>
      <p:ext uri="{BB962C8B-B14F-4D97-AF65-F5344CB8AC3E}">
        <p14:creationId xmlns:p14="http://schemas.microsoft.com/office/powerpoint/2010/main" val="278886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J.S. Bach - Ricercar a 3 from Das Musikalische Opfer (The Musical Offering), BWV 1079 피아니스트 곽지향">
            <a:hlinkClick r:id="" action="ppaction://media"/>
            <a:extLst>
              <a:ext uri="{FF2B5EF4-FFF2-40B4-BE49-F238E27FC236}">
                <a16:creationId xmlns:a16="http://schemas.microsoft.com/office/drawing/2014/main" id="{129F798E-CD96-4416-9F1E-C720EDF5F607}"/>
              </a:ext>
            </a:extLst>
          </p:cNvPr>
          <p:cNvPicPr>
            <a:picLocks noRot="1" noChangeAspect="1"/>
          </p:cNvPicPr>
          <p:nvPr>
            <a:videoFile r:link="rId1"/>
          </p:nvPr>
        </p:nvPicPr>
        <p:blipFill>
          <a:blip r:embed="rId3"/>
          <a:stretch>
            <a:fillRect/>
          </a:stretch>
        </p:blipFill>
        <p:spPr>
          <a:xfrm>
            <a:off x="6492524" y="2125349"/>
            <a:ext cx="5078651" cy="2869438"/>
          </a:xfrm>
          <a:prstGeom prst="rect">
            <a:avLst/>
          </a:prstGeom>
        </p:spPr>
      </p:pic>
      <p:pic>
        <p:nvPicPr>
          <p:cNvPr id="1026" name="Picture 2" descr="&#10;\relative c'{&#10; \clef treble&#10; \key c \minor&#10; \time 2/2&#10; \set Staff.midiInstrument = &quot;harpsichord&quot;&#10;    c'2 ees      | % 1&#10;    g aes        | % 2&#10;    b, r4 g'     | % 3&#10;    fis2 f       | % 4&#10;    e ees~       | % 5&#10;    ees4 d des c | % 6&#10;    b a8 g c4 f  | % 7&#10;    ees2 d \bar &quot;|&quot;  | % 8&#10;    c4&#10;}">
            <a:extLst>
              <a:ext uri="{FF2B5EF4-FFF2-40B4-BE49-F238E27FC236}">
                <a16:creationId xmlns:a16="http://schemas.microsoft.com/office/drawing/2014/main" id="{E1E28DCF-3F03-4642-AB73-955683178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93" y="1556053"/>
            <a:ext cx="6981825" cy="4953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82988882-653B-4E24-99A3-41A20502A1AF}"/>
              </a:ext>
            </a:extLst>
          </p:cNvPr>
          <p:cNvSpPr txBox="1"/>
          <p:nvPr/>
        </p:nvSpPr>
        <p:spPr>
          <a:xfrm>
            <a:off x="463593" y="681785"/>
            <a:ext cx="4440446" cy="646331"/>
          </a:xfrm>
          <a:prstGeom prst="rect">
            <a:avLst/>
          </a:prstGeom>
          <a:noFill/>
        </p:spPr>
        <p:txBody>
          <a:bodyPr wrap="none" rtlCol="0">
            <a:spAutoFit/>
          </a:bodyPr>
          <a:lstStyle/>
          <a:p>
            <a:r>
              <a:rPr lang="da-DK" dirty="0" err="1"/>
              <a:t>Musikalisches</a:t>
            </a:r>
            <a:r>
              <a:rPr lang="da-DK" dirty="0"/>
              <a:t> </a:t>
            </a:r>
            <a:r>
              <a:rPr lang="da-DK" dirty="0" err="1"/>
              <a:t>Opfer</a:t>
            </a:r>
            <a:r>
              <a:rPr lang="da-DK" dirty="0"/>
              <a:t>:</a:t>
            </a:r>
          </a:p>
          <a:p>
            <a:r>
              <a:rPr lang="da-DK" dirty="0"/>
              <a:t>Muligvis første komposition skrevet for klaver.</a:t>
            </a:r>
          </a:p>
        </p:txBody>
      </p:sp>
      <p:pic>
        <p:nvPicPr>
          <p:cNvPr id="6" name="Billede 5" descr="Et billede, der indeholder person, personer, gruppe, nat&#10;&#10;Automatisk genereret beskrivelse">
            <a:extLst>
              <a:ext uri="{FF2B5EF4-FFF2-40B4-BE49-F238E27FC236}">
                <a16:creationId xmlns:a16="http://schemas.microsoft.com/office/drawing/2014/main" id="{206389BD-A11B-4580-858C-06BA3F530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93" y="2507226"/>
            <a:ext cx="4850132" cy="3330677"/>
          </a:xfrm>
          <a:prstGeom prst="rect">
            <a:avLst/>
          </a:prstGeom>
        </p:spPr>
      </p:pic>
      <p:sp>
        <p:nvSpPr>
          <p:cNvPr id="7" name="Tekstfelt 6">
            <a:extLst>
              <a:ext uri="{FF2B5EF4-FFF2-40B4-BE49-F238E27FC236}">
                <a16:creationId xmlns:a16="http://schemas.microsoft.com/office/drawing/2014/main" id="{3E9F3EC8-117A-4634-84CB-D7C0A5C40DE7}"/>
              </a:ext>
            </a:extLst>
          </p:cNvPr>
          <p:cNvSpPr txBox="1"/>
          <p:nvPr/>
        </p:nvSpPr>
        <p:spPr>
          <a:xfrm>
            <a:off x="5476568" y="5142779"/>
            <a:ext cx="4850132" cy="923330"/>
          </a:xfrm>
          <a:prstGeom prst="rect">
            <a:avLst/>
          </a:prstGeom>
          <a:noFill/>
        </p:spPr>
        <p:txBody>
          <a:bodyPr wrap="square" rtlCol="0">
            <a:spAutoFit/>
          </a:bodyPr>
          <a:lstStyle/>
          <a:p>
            <a:r>
              <a:rPr lang="da-DK" dirty="0" err="1"/>
              <a:t>Friedrick</a:t>
            </a:r>
            <a:r>
              <a:rPr lang="da-DK" dirty="0"/>
              <a:t> II (Frederik Den Store (1712–1786) spiller sammen med Carl Philipp Emanuel Bach på klaver, som var ansat hos ham.</a:t>
            </a:r>
          </a:p>
        </p:txBody>
      </p:sp>
      <p:sp>
        <p:nvSpPr>
          <p:cNvPr id="4" name="Tekstfelt 3">
            <a:extLst>
              <a:ext uri="{FF2B5EF4-FFF2-40B4-BE49-F238E27FC236}">
                <a16:creationId xmlns:a16="http://schemas.microsoft.com/office/drawing/2014/main" id="{C7F617D4-6EC4-4403-B9A0-AF0D6F989619}"/>
              </a:ext>
            </a:extLst>
          </p:cNvPr>
          <p:cNvSpPr txBox="1"/>
          <p:nvPr/>
        </p:nvSpPr>
        <p:spPr>
          <a:xfrm>
            <a:off x="5828600" y="422559"/>
            <a:ext cx="3511026" cy="646331"/>
          </a:xfrm>
          <a:prstGeom prst="rect">
            <a:avLst/>
          </a:prstGeom>
          <a:noFill/>
        </p:spPr>
        <p:txBody>
          <a:bodyPr wrap="none" rtlCol="0">
            <a:spAutoFit/>
          </a:bodyPr>
          <a:lstStyle/>
          <a:p>
            <a:r>
              <a:rPr lang="da-DK" dirty="0"/>
              <a:t>It: </a:t>
            </a:r>
            <a:r>
              <a:rPr lang="da-DK" dirty="0" err="1"/>
              <a:t>Gravicembalo</a:t>
            </a:r>
            <a:r>
              <a:rPr lang="da-DK" dirty="0"/>
              <a:t> con piano et forte.</a:t>
            </a:r>
          </a:p>
          <a:p>
            <a:r>
              <a:rPr lang="da-DK" dirty="0"/>
              <a:t>Tysk: </a:t>
            </a:r>
            <a:r>
              <a:rPr lang="da-DK" dirty="0" err="1"/>
              <a:t>Hammerklavier</a:t>
            </a:r>
            <a:r>
              <a:rPr lang="da-DK" dirty="0"/>
              <a:t>.</a:t>
            </a:r>
          </a:p>
        </p:txBody>
      </p:sp>
    </p:spTree>
    <p:extLst>
      <p:ext uri="{BB962C8B-B14F-4D97-AF65-F5344CB8AC3E}">
        <p14:creationId xmlns:p14="http://schemas.microsoft.com/office/powerpoint/2010/main" val="164277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L' ORFEO: Favola in Musica (Claudio Monteverdi) - Representación de Jordi Savall">
            <a:hlinkClick r:id="" action="ppaction://media"/>
            <a:extLst>
              <a:ext uri="{FF2B5EF4-FFF2-40B4-BE49-F238E27FC236}">
                <a16:creationId xmlns:a16="http://schemas.microsoft.com/office/drawing/2014/main" id="{763A6754-7D67-457B-B9C4-3CBB2162F483}"/>
              </a:ext>
            </a:extLst>
          </p:cNvPr>
          <p:cNvPicPr>
            <a:picLocks noRot="1" noChangeAspect="1"/>
          </p:cNvPicPr>
          <p:nvPr>
            <a:videoFile r:link="rId1"/>
          </p:nvPr>
        </p:nvPicPr>
        <p:blipFill>
          <a:blip r:embed="rId3"/>
          <a:stretch>
            <a:fillRect/>
          </a:stretch>
        </p:blipFill>
        <p:spPr>
          <a:xfrm>
            <a:off x="6263148" y="736444"/>
            <a:ext cx="5183239" cy="2928530"/>
          </a:xfrm>
          <a:prstGeom prst="rect">
            <a:avLst/>
          </a:prstGeom>
        </p:spPr>
      </p:pic>
      <p:pic>
        <p:nvPicPr>
          <p:cNvPr id="1026" name="Picture 2">
            <a:extLst>
              <a:ext uri="{FF2B5EF4-FFF2-40B4-BE49-F238E27FC236}">
                <a16:creationId xmlns:a16="http://schemas.microsoft.com/office/drawing/2014/main" id="{6B6BAA8C-D71D-4226-92A4-40E029B9E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07" y="400050"/>
            <a:ext cx="4895850" cy="60579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45CE48F2-873C-49BB-8BDE-07CED0EC8106}"/>
              </a:ext>
            </a:extLst>
          </p:cNvPr>
          <p:cNvSpPr txBox="1"/>
          <p:nvPr/>
        </p:nvSpPr>
        <p:spPr>
          <a:xfrm>
            <a:off x="5806767" y="4504474"/>
            <a:ext cx="6096000" cy="369332"/>
          </a:xfrm>
          <a:prstGeom prst="rect">
            <a:avLst/>
          </a:prstGeom>
          <a:noFill/>
        </p:spPr>
        <p:txBody>
          <a:bodyPr wrap="square">
            <a:spAutoFit/>
          </a:bodyPr>
          <a:lstStyle/>
          <a:p>
            <a:r>
              <a:rPr lang="da-DK" dirty="0"/>
              <a:t>Claudio Giovanni Antonio </a:t>
            </a:r>
            <a:r>
              <a:rPr lang="da-DK" dirty="0" err="1"/>
              <a:t>Monteverdi</a:t>
            </a:r>
            <a:r>
              <a:rPr lang="da-DK" dirty="0"/>
              <a:t> (1567-1643)</a:t>
            </a:r>
          </a:p>
        </p:txBody>
      </p:sp>
      <p:sp>
        <p:nvSpPr>
          <p:cNvPr id="4" name="Tekstfelt 3">
            <a:extLst>
              <a:ext uri="{FF2B5EF4-FFF2-40B4-BE49-F238E27FC236}">
                <a16:creationId xmlns:a16="http://schemas.microsoft.com/office/drawing/2014/main" id="{9B6D5397-409E-419F-BB4D-4352AFB0F00F}"/>
              </a:ext>
            </a:extLst>
          </p:cNvPr>
          <p:cNvSpPr txBox="1"/>
          <p:nvPr/>
        </p:nvSpPr>
        <p:spPr>
          <a:xfrm>
            <a:off x="5928852" y="5673213"/>
            <a:ext cx="2877775" cy="369332"/>
          </a:xfrm>
          <a:prstGeom prst="rect">
            <a:avLst/>
          </a:prstGeom>
          <a:noFill/>
        </p:spPr>
        <p:txBody>
          <a:bodyPr wrap="none" rtlCol="0">
            <a:spAutoFit/>
          </a:bodyPr>
          <a:lstStyle/>
          <a:p>
            <a:r>
              <a:rPr lang="da-DK" dirty="0">
                <a:hlinkClick r:id="rId5"/>
              </a:rPr>
              <a:t>Generalbas – musikipedia.dk</a:t>
            </a:r>
            <a:endParaRPr lang="da-DK" dirty="0"/>
          </a:p>
        </p:txBody>
      </p:sp>
    </p:spTree>
    <p:extLst>
      <p:ext uri="{BB962C8B-B14F-4D97-AF65-F5344CB8AC3E}">
        <p14:creationId xmlns:p14="http://schemas.microsoft.com/office/powerpoint/2010/main" val="52896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r 1" title="J.S. Bach: Harpsichord Concerto in D-Major, BWV 1054, II - Adagio">
            <a:hlinkClick r:id="" action="ppaction://media"/>
            <a:extLst>
              <a:ext uri="{FF2B5EF4-FFF2-40B4-BE49-F238E27FC236}">
                <a16:creationId xmlns:a16="http://schemas.microsoft.com/office/drawing/2014/main" id="{E48ACA26-27D3-4008-967E-6D8F13776A5F}"/>
              </a:ext>
            </a:extLst>
          </p:cNvPr>
          <p:cNvPicPr>
            <a:picLocks noRot="1" noChangeAspect="1"/>
          </p:cNvPicPr>
          <p:nvPr>
            <a:videoFile r:link="rId1"/>
          </p:nvPr>
        </p:nvPicPr>
        <p:blipFill>
          <a:blip r:embed="rId3"/>
          <a:stretch>
            <a:fillRect/>
          </a:stretch>
        </p:blipFill>
        <p:spPr>
          <a:xfrm>
            <a:off x="552608" y="282883"/>
            <a:ext cx="4424152" cy="2499646"/>
          </a:xfrm>
          <a:prstGeom prst="rect">
            <a:avLst/>
          </a:prstGeom>
        </p:spPr>
      </p:pic>
      <p:sp>
        <p:nvSpPr>
          <p:cNvPr id="3" name="Tekstfelt 2">
            <a:extLst>
              <a:ext uri="{FF2B5EF4-FFF2-40B4-BE49-F238E27FC236}">
                <a16:creationId xmlns:a16="http://schemas.microsoft.com/office/drawing/2014/main" id="{0018F85A-908F-43B7-88DF-CA37A534D9DD}"/>
              </a:ext>
            </a:extLst>
          </p:cNvPr>
          <p:cNvSpPr txBox="1"/>
          <p:nvPr/>
        </p:nvSpPr>
        <p:spPr>
          <a:xfrm>
            <a:off x="633446" y="3244334"/>
            <a:ext cx="6878399" cy="369332"/>
          </a:xfrm>
          <a:prstGeom prst="rect">
            <a:avLst/>
          </a:prstGeom>
          <a:noFill/>
        </p:spPr>
        <p:txBody>
          <a:bodyPr wrap="square" rtlCol="0">
            <a:spAutoFit/>
          </a:bodyPr>
          <a:lstStyle/>
          <a:p>
            <a:r>
              <a:rPr lang="en-US" dirty="0"/>
              <a:t>J.S. Bach: </a:t>
            </a:r>
            <a:r>
              <a:rPr lang="en-US" dirty="0" err="1"/>
              <a:t>Cembalokoncert</a:t>
            </a:r>
            <a:r>
              <a:rPr lang="en-US" dirty="0"/>
              <a:t> in D-dur, BWV 1054, II – Adagio </a:t>
            </a:r>
            <a:r>
              <a:rPr lang="en-US" dirty="0" err="1"/>
              <a:t>og</a:t>
            </a:r>
            <a:r>
              <a:rPr lang="en-US" dirty="0"/>
              <a:t> Allegro</a:t>
            </a:r>
          </a:p>
        </p:txBody>
      </p:sp>
      <p:sp>
        <p:nvSpPr>
          <p:cNvPr id="5" name="Tekstfelt 4">
            <a:extLst>
              <a:ext uri="{FF2B5EF4-FFF2-40B4-BE49-F238E27FC236}">
                <a16:creationId xmlns:a16="http://schemas.microsoft.com/office/drawing/2014/main" id="{9892CEB9-C96A-443B-A0DC-395C8E591FDF}"/>
              </a:ext>
            </a:extLst>
          </p:cNvPr>
          <p:cNvSpPr txBox="1"/>
          <p:nvPr/>
        </p:nvSpPr>
        <p:spPr>
          <a:xfrm>
            <a:off x="552608" y="4286865"/>
            <a:ext cx="5223225" cy="2308324"/>
          </a:xfrm>
          <a:prstGeom prst="rect">
            <a:avLst/>
          </a:prstGeom>
          <a:noFill/>
        </p:spPr>
        <p:txBody>
          <a:bodyPr wrap="none" rtlCol="0">
            <a:spAutoFit/>
          </a:bodyPr>
          <a:lstStyle/>
          <a:p>
            <a:r>
              <a:rPr lang="da-DK" dirty="0"/>
              <a:t>Largo: Bredt (stor, vid, omfangsrig)</a:t>
            </a:r>
          </a:p>
          <a:p>
            <a:r>
              <a:rPr lang="da-DK" dirty="0"/>
              <a:t>Larghetto</a:t>
            </a:r>
          </a:p>
          <a:p>
            <a:r>
              <a:rPr lang="da-DK" dirty="0"/>
              <a:t>Adagio: Roligt, langsomt (sagte, gammelt visdomsord)</a:t>
            </a:r>
          </a:p>
          <a:p>
            <a:r>
              <a:rPr lang="da-DK" dirty="0"/>
              <a:t>Andante: Gående (sædvanlig/gangbar)</a:t>
            </a:r>
          </a:p>
          <a:p>
            <a:r>
              <a:rPr lang="da-DK" dirty="0"/>
              <a:t>Andantino</a:t>
            </a:r>
          </a:p>
          <a:p>
            <a:r>
              <a:rPr lang="da-DK" dirty="0"/>
              <a:t>Allegretto</a:t>
            </a:r>
          </a:p>
          <a:p>
            <a:r>
              <a:rPr lang="da-DK" dirty="0"/>
              <a:t>Allegro: Glad, muntert, livligt.</a:t>
            </a:r>
          </a:p>
          <a:p>
            <a:r>
              <a:rPr lang="da-DK" dirty="0"/>
              <a:t>Presto: Hurtigt (tidligt, snart)</a:t>
            </a:r>
          </a:p>
        </p:txBody>
      </p:sp>
    </p:spTree>
    <p:extLst>
      <p:ext uri="{BB962C8B-B14F-4D97-AF65-F5344CB8AC3E}">
        <p14:creationId xmlns:p14="http://schemas.microsoft.com/office/powerpoint/2010/main" val="232990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er 1" title="La Rêveuse: Les folies d'Espagne de Marin Marais (extrait par Jordi Savall)">
            <a:hlinkClick r:id="" action="ppaction://media"/>
            <a:extLst>
              <a:ext uri="{FF2B5EF4-FFF2-40B4-BE49-F238E27FC236}">
                <a16:creationId xmlns:a16="http://schemas.microsoft.com/office/drawing/2014/main" id="{9D15BE2F-DCA6-45DF-A3FD-F9A15658D79F}"/>
              </a:ext>
            </a:extLst>
          </p:cNvPr>
          <p:cNvPicPr>
            <a:picLocks noRot="1" noChangeAspect="1"/>
          </p:cNvPicPr>
          <p:nvPr>
            <a:videoFile r:link="rId1"/>
          </p:nvPr>
        </p:nvPicPr>
        <p:blipFill>
          <a:blip r:embed="rId4"/>
          <a:stretch>
            <a:fillRect/>
          </a:stretch>
        </p:blipFill>
        <p:spPr>
          <a:xfrm>
            <a:off x="735780" y="590140"/>
            <a:ext cx="5024531" cy="2838860"/>
          </a:xfrm>
          <a:prstGeom prst="rect">
            <a:avLst/>
          </a:prstGeom>
        </p:spPr>
      </p:pic>
      <p:sp>
        <p:nvSpPr>
          <p:cNvPr id="5" name="Tekstfelt 4">
            <a:extLst>
              <a:ext uri="{FF2B5EF4-FFF2-40B4-BE49-F238E27FC236}">
                <a16:creationId xmlns:a16="http://schemas.microsoft.com/office/drawing/2014/main" id="{B48CFB0C-5D72-4C7B-99D3-BFF428970326}"/>
              </a:ext>
            </a:extLst>
          </p:cNvPr>
          <p:cNvSpPr txBox="1"/>
          <p:nvPr/>
        </p:nvSpPr>
        <p:spPr>
          <a:xfrm>
            <a:off x="5907795" y="727587"/>
            <a:ext cx="2536722" cy="1200329"/>
          </a:xfrm>
          <a:prstGeom prst="rect">
            <a:avLst/>
          </a:prstGeom>
          <a:noFill/>
        </p:spPr>
        <p:txBody>
          <a:bodyPr wrap="square" rtlCol="0">
            <a:spAutoFit/>
          </a:bodyPr>
          <a:lstStyle/>
          <a:p>
            <a:r>
              <a:rPr lang="da-DK" dirty="0" err="1"/>
              <a:t>Jordi</a:t>
            </a:r>
            <a:r>
              <a:rPr lang="da-DK" dirty="0"/>
              <a:t> </a:t>
            </a:r>
            <a:r>
              <a:rPr lang="da-DK" dirty="0" err="1"/>
              <a:t>Savall</a:t>
            </a:r>
            <a:r>
              <a:rPr lang="da-DK" dirty="0"/>
              <a:t> spiller </a:t>
            </a:r>
            <a:r>
              <a:rPr lang="fr-FR" b="1" dirty="0"/>
              <a:t>Les folies d'Espagne de Marin Marais</a:t>
            </a:r>
          </a:p>
          <a:p>
            <a:endParaRPr lang="da-DK" dirty="0"/>
          </a:p>
        </p:txBody>
      </p:sp>
      <p:pic>
        <p:nvPicPr>
          <p:cNvPr id="2" name="Onlinemedier 1" title="Michael Praetorius: Dances from Terpsichore; Voices of Music 4K UHD">
            <a:hlinkClick r:id="" action="ppaction://media"/>
            <a:extLst>
              <a:ext uri="{FF2B5EF4-FFF2-40B4-BE49-F238E27FC236}">
                <a16:creationId xmlns:a16="http://schemas.microsoft.com/office/drawing/2014/main" id="{E4CBC28C-A1EE-47D2-BCB7-1D0667DE08ED}"/>
              </a:ext>
            </a:extLst>
          </p:cNvPr>
          <p:cNvPicPr>
            <a:picLocks noRot="1" noChangeAspect="1"/>
          </p:cNvPicPr>
          <p:nvPr>
            <a:videoFile r:link="rId2"/>
          </p:nvPr>
        </p:nvPicPr>
        <p:blipFill>
          <a:blip r:embed="rId5"/>
          <a:stretch>
            <a:fillRect/>
          </a:stretch>
        </p:blipFill>
        <p:spPr>
          <a:xfrm>
            <a:off x="1001251" y="3800659"/>
            <a:ext cx="4023033" cy="2273014"/>
          </a:xfrm>
          <a:prstGeom prst="rect">
            <a:avLst/>
          </a:prstGeom>
        </p:spPr>
      </p:pic>
      <p:sp>
        <p:nvSpPr>
          <p:cNvPr id="6" name="Tekstfelt 5">
            <a:extLst>
              <a:ext uri="{FF2B5EF4-FFF2-40B4-BE49-F238E27FC236}">
                <a16:creationId xmlns:a16="http://schemas.microsoft.com/office/drawing/2014/main" id="{824CC97B-912B-4689-ADAE-1099AB2332CB}"/>
              </a:ext>
            </a:extLst>
          </p:cNvPr>
          <p:cNvSpPr txBox="1"/>
          <p:nvPr/>
        </p:nvSpPr>
        <p:spPr>
          <a:xfrm>
            <a:off x="5311306" y="3876056"/>
            <a:ext cx="2290916" cy="1477328"/>
          </a:xfrm>
          <a:prstGeom prst="rect">
            <a:avLst/>
          </a:prstGeom>
          <a:noFill/>
        </p:spPr>
        <p:txBody>
          <a:bodyPr wrap="square">
            <a:spAutoFit/>
          </a:bodyPr>
          <a:lstStyle/>
          <a:p>
            <a:r>
              <a:rPr lang="da-DK" dirty="0"/>
              <a:t>Michael </a:t>
            </a:r>
            <a:r>
              <a:rPr lang="da-DK" dirty="0" err="1"/>
              <a:t>Praetorius</a:t>
            </a:r>
            <a:r>
              <a:rPr lang="da-DK" dirty="0"/>
              <a:t> (1571–1621)</a:t>
            </a:r>
          </a:p>
          <a:p>
            <a:r>
              <a:rPr lang="da-DK" dirty="0"/>
              <a:t>Dances from </a:t>
            </a:r>
            <a:r>
              <a:rPr lang="da-DK" dirty="0" err="1"/>
              <a:t>Terpsichore</a:t>
            </a:r>
            <a:r>
              <a:rPr lang="da-DK" dirty="0"/>
              <a:t>; Voices of Music.</a:t>
            </a:r>
          </a:p>
        </p:txBody>
      </p:sp>
      <p:pic>
        <p:nvPicPr>
          <p:cNvPr id="10" name="Billede 9" descr="Et billede, der indeholder tekst, bog&#10;&#10;Automatisk genereret beskrivelse">
            <a:extLst>
              <a:ext uri="{FF2B5EF4-FFF2-40B4-BE49-F238E27FC236}">
                <a16:creationId xmlns:a16="http://schemas.microsoft.com/office/drawing/2014/main" id="{B0F5FB8A-1085-47F8-92C0-1591B0E552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1" y="482177"/>
            <a:ext cx="3657600" cy="4998720"/>
          </a:xfrm>
          <a:prstGeom prst="rect">
            <a:avLst/>
          </a:prstGeom>
        </p:spPr>
      </p:pic>
      <p:sp>
        <p:nvSpPr>
          <p:cNvPr id="12" name="Tekstfelt 11">
            <a:extLst>
              <a:ext uri="{FF2B5EF4-FFF2-40B4-BE49-F238E27FC236}">
                <a16:creationId xmlns:a16="http://schemas.microsoft.com/office/drawing/2014/main" id="{BC3211E1-8DED-4CA6-85A1-6E39FF025BB2}"/>
              </a:ext>
            </a:extLst>
          </p:cNvPr>
          <p:cNvSpPr txBox="1"/>
          <p:nvPr/>
        </p:nvSpPr>
        <p:spPr>
          <a:xfrm>
            <a:off x="7602222" y="5456894"/>
            <a:ext cx="3470540" cy="923330"/>
          </a:xfrm>
          <a:prstGeom prst="rect">
            <a:avLst/>
          </a:prstGeom>
          <a:noFill/>
        </p:spPr>
        <p:txBody>
          <a:bodyPr wrap="square">
            <a:spAutoFit/>
          </a:bodyPr>
          <a:lstStyle/>
          <a:p>
            <a:r>
              <a:rPr lang="da-DK" dirty="0" err="1"/>
              <a:t>Syntagma</a:t>
            </a:r>
            <a:r>
              <a:rPr lang="da-DK" dirty="0"/>
              <a:t> (arrangement/-konstitution) </a:t>
            </a:r>
            <a:r>
              <a:rPr lang="da-DK" dirty="0" err="1"/>
              <a:t>Musicum</a:t>
            </a:r>
            <a:r>
              <a:rPr lang="da-DK" dirty="0"/>
              <a:t> – musikkens indretning? (1614-1620)</a:t>
            </a:r>
          </a:p>
        </p:txBody>
      </p:sp>
    </p:spTree>
    <p:extLst>
      <p:ext uri="{BB962C8B-B14F-4D97-AF65-F5344CB8AC3E}">
        <p14:creationId xmlns:p14="http://schemas.microsoft.com/office/powerpoint/2010/main" val="18086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person&#10;&#10;Automatisk genereret beskrivelse">
            <a:extLst>
              <a:ext uri="{FF2B5EF4-FFF2-40B4-BE49-F238E27FC236}">
                <a16:creationId xmlns:a16="http://schemas.microsoft.com/office/drawing/2014/main" id="{4C699361-52D8-4DB9-995D-30A988042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265" y="383627"/>
            <a:ext cx="3848931" cy="4965121"/>
          </a:xfrm>
          <a:prstGeom prst="rect">
            <a:avLst/>
          </a:prstGeom>
        </p:spPr>
      </p:pic>
      <p:sp>
        <p:nvSpPr>
          <p:cNvPr id="5" name="Tekstfelt 4">
            <a:extLst>
              <a:ext uri="{FF2B5EF4-FFF2-40B4-BE49-F238E27FC236}">
                <a16:creationId xmlns:a16="http://schemas.microsoft.com/office/drawing/2014/main" id="{59719D85-069C-4F80-8519-BFA798C8DC13}"/>
              </a:ext>
            </a:extLst>
          </p:cNvPr>
          <p:cNvSpPr txBox="1"/>
          <p:nvPr/>
        </p:nvSpPr>
        <p:spPr>
          <a:xfrm>
            <a:off x="658760" y="5749699"/>
            <a:ext cx="4119717" cy="923330"/>
          </a:xfrm>
          <a:prstGeom prst="rect">
            <a:avLst/>
          </a:prstGeom>
          <a:noFill/>
        </p:spPr>
        <p:txBody>
          <a:bodyPr wrap="square">
            <a:spAutoFit/>
          </a:bodyPr>
          <a:lstStyle/>
          <a:p>
            <a:r>
              <a:rPr lang="da-DK" dirty="0"/>
              <a:t>Viola da Gamba –spilleren</a:t>
            </a:r>
          </a:p>
          <a:p>
            <a:r>
              <a:rPr lang="da-DK" dirty="0"/>
              <a:t>ca. 1630–1640, af Bernardo Strozzi, forestiller måske Barbara Strozzi. </a:t>
            </a:r>
          </a:p>
        </p:txBody>
      </p:sp>
      <p:sp>
        <p:nvSpPr>
          <p:cNvPr id="7" name="Tekstfelt 6">
            <a:extLst>
              <a:ext uri="{FF2B5EF4-FFF2-40B4-BE49-F238E27FC236}">
                <a16:creationId xmlns:a16="http://schemas.microsoft.com/office/drawing/2014/main" id="{2A539F39-D4BA-43E7-90B9-07E5E9C52D6C}"/>
              </a:ext>
            </a:extLst>
          </p:cNvPr>
          <p:cNvSpPr txBox="1"/>
          <p:nvPr/>
        </p:nvSpPr>
        <p:spPr>
          <a:xfrm>
            <a:off x="5220929" y="269557"/>
            <a:ext cx="4601497" cy="774507"/>
          </a:xfrm>
          <a:prstGeom prst="rect">
            <a:avLst/>
          </a:prstGeom>
          <a:noFill/>
        </p:spPr>
        <p:txBody>
          <a:bodyPr wrap="square">
            <a:spAutoFit/>
          </a:bodyPr>
          <a:lstStyle/>
          <a:p>
            <a:pPr>
              <a:lnSpc>
                <a:spcPct val="107000"/>
              </a:lnSpc>
              <a:spcAft>
                <a:spcPts val="800"/>
              </a:spcAft>
            </a:pPr>
            <a:r>
              <a:rPr lang="da-DK" sz="1800" b="1" dirty="0">
                <a:effectLst/>
                <a:latin typeface="Calibri" panose="020F0502020204030204" pitchFamily="34" charset="0"/>
                <a:ea typeface="Calibri" panose="020F0502020204030204" pitchFamily="34" charset="0"/>
                <a:cs typeface="Times New Roman" panose="02020603050405020304" pitchFamily="18" charset="0"/>
              </a:rPr>
              <a:t>Barbara Strozzi, (f. Valle, 1619- 1677) Venedig. </a:t>
            </a: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komponist og sanger, udgav otte bind sange.</a:t>
            </a:r>
          </a:p>
        </p:txBody>
      </p:sp>
      <p:pic>
        <p:nvPicPr>
          <p:cNvPr id="2" name="Onlinemedier 1" title="Barbara Strozzi (1619-1677) Sino alla morte">
            <a:hlinkClick r:id="" action="ppaction://media"/>
            <a:extLst>
              <a:ext uri="{FF2B5EF4-FFF2-40B4-BE49-F238E27FC236}">
                <a16:creationId xmlns:a16="http://schemas.microsoft.com/office/drawing/2014/main" id="{88CAA319-30FB-43D5-830A-E65DE25757E7}"/>
              </a:ext>
            </a:extLst>
          </p:cNvPr>
          <p:cNvPicPr>
            <a:picLocks noRot="1" noChangeAspect="1"/>
          </p:cNvPicPr>
          <p:nvPr>
            <a:videoFile r:link="rId1"/>
          </p:nvPr>
        </p:nvPicPr>
        <p:blipFill>
          <a:blip r:embed="rId4"/>
          <a:stretch>
            <a:fillRect/>
          </a:stretch>
        </p:blipFill>
        <p:spPr>
          <a:xfrm>
            <a:off x="5348746" y="1409699"/>
            <a:ext cx="4699822" cy="3524868"/>
          </a:xfrm>
          <a:prstGeom prst="rect">
            <a:avLst/>
          </a:prstGeom>
        </p:spPr>
      </p:pic>
      <p:sp>
        <p:nvSpPr>
          <p:cNvPr id="8" name="Tekstfelt 7">
            <a:extLst>
              <a:ext uri="{FF2B5EF4-FFF2-40B4-BE49-F238E27FC236}">
                <a16:creationId xmlns:a16="http://schemas.microsoft.com/office/drawing/2014/main" id="{4F5263C1-D874-488E-9741-0E874AAF8478}"/>
              </a:ext>
            </a:extLst>
          </p:cNvPr>
          <p:cNvSpPr txBox="1"/>
          <p:nvPr/>
        </p:nvSpPr>
        <p:spPr>
          <a:xfrm>
            <a:off x="5348746" y="5121417"/>
            <a:ext cx="6096000" cy="1200329"/>
          </a:xfrm>
          <a:prstGeom prst="rect">
            <a:avLst/>
          </a:prstGeom>
          <a:noFill/>
        </p:spPr>
        <p:txBody>
          <a:bodyPr wrap="square">
            <a:spAutoFit/>
          </a:bodyPr>
          <a:lstStyle/>
          <a:p>
            <a:r>
              <a:rPr lang="da-DK" dirty="0" err="1">
                <a:effectLst/>
                <a:latin typeface="Segoe UI Web (West European)"/>
              </a:rPr>
              <a:t>Sino</a:t>
            </a:r>
            <a:r>
              <a:rPr lang="da-DK" dirty="0">
                <a:effectLst/>
                <a:latin typeface="Segoe UI Web (West European)"/>
              </a:rPr>
              <a:t> alla morte handler om en elsker, der ønsker at opleve hendes elskedes hår gråne og skønhed forfalde, fordi det betyder mere tid </a:t>
            </a:r>
            <a:r>
              <a:rPr lang="da-DK" dirty="0">
                <a:latin typeface="Segoe UI Web (West European)"/>
              </a:rPr>
              <a:t>i forening</a:t>
            </a:r>
            <a:r>
              <a:rPr lang="da-DK" dirty="0">
                <a:effectLst/>
                <a:latin typeface="Segoe UI Web (West European)"/>
              </a:rPr>
              <a:t> på denne Jord, hvor lykken og dens bittersøde følgesvend, længslen, bor.</a:t>
            </a:r>
          </a:p>
        </p:txBody>
      </p:sp>
    </p:spTree>
    <p:extLst>
      <p:ext uri="{BB962C8B-B14F-4D97-AF65-F5344CB8AC3E}">
        <p14:creationId xmlns:p14="http://schemas.microsoft.com/office/powerpoint/2010/main" val="30517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E45FEA54-EC28-4986-B984-EF98E21641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33" y="411264"/>
            <a:ext cx="6333257" cy="4096826"/>
          </a:xfrm>
          <a:prstGeom prst="rect">
            <a:avLst/>
          </a:prstGeom>
        </p:spPr>
      </p:pic>
      <p:pic>
        <p:nvPicPr>
          <p:cNvPr id="5" name="Billede 4" descr="Et billede, der indeholder tekst, våbenhus&#10;&#10;Automatisk genereret beskrivelse">
            <a:extLst>
              <a:ext uri="{FF2B5EF4-FFF2-40B4-BE49-F238E27FC236}">
                <a16:creationId xmlns:a16="http://schemas.microsoft.com/office/drawing/2014/main" id="{3EA05E98-D4EA-46B8-93D2-17876867D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964" y="865237"/>
            <a:ext cx="3327841" cy="5353665"/>
          </a:xfrm>
          <a:prstGeom prst="rect">
            <a:avLst/>
          </a:prstGeom>
        </p:spPr>
      </p:pic>
      <p:sp>
        <p:nvSpPr>
          <p:cNvPr id="6" name="Tekstfelt 5">
            <a:extLst>
              <a:ext uri="{FF2B5EF4-FFF2-40B4-BE49-F238E27FC236}">
                <a16:creationId xmlns:a16="http://schemas.microsoft.com/office/drawing/2014/main" id="{604F0FF9-6F07-428B-8990-C61CC3E08171}"/>
              </a:ext>
            </a:extLst>
          </p:cNvPr>
          <p:cNvSpPr txBox="1"/>
          <p:nvPr/>
        </p:nvSpPr>
        <p:spPr>
          <a:xfrm>
            <a:off x="765633" y="5498379"/>
            <a:ext cx="2675657" cy="369332"/>
          </a:xfrm>
          <a:prstGeom prst="rect">
            <a:avLst/>
          </a:prstGeom>
          <a:noFill/>
        </p:spPr>
        <p:txBody>
          <a:bodyPr wrap="square">
            <a:spAutoFit/>
          </a:bodyPr>
          <a:lstStyle/>
          <a:p>
            <a:r>
              <a:rPr lang="da-DK" dirty="0"/>
              <a:t>Louis XIV (1638-1715)</a:t>
            </a:r>
          </a:p>
        </p:txBody>
      </p:sp>
    </p:spTree>
    <p:extLst>
      <p:ext uri="{BB962C8B-B14F-4D97-AF65-F5344CB8AC3E}">
        <p14:creationId xmlns:p14="http://schemas.microsoft.com/office/powerpoint/2010/main" val="2354526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gammel, hvid, alter&#10;&#10;Automatisk genereret beskrivelse">
            <a:extLst>
              <a:ext uri="{FF2B5EF4-FFF2-40B4-BE49-F238E27FC236}">
                <a16:creationId xmlns:a16="http://schemas.microsoft.com/office/drawing/2014/main" id="{A2E51B9A-8D49-49CC-BCBE-0F5670896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34" y="1345790"/>
            <a:ext cx="4091259" cy="2921410"/>
          </a:xfrm>
          <a:prstGeom prst="rect">
            <a:avLst/>
          </a:prstGeom>
        </p:spPr>
      </p:pic>
      <p:sp>
        <p:nvSpPr>
          <p:cNvPr id="5" name="Tekstfelt 4">
            <a:extLst>
              <a:ext uri="{FF2B5EF4-FFF2-40B4-BE49-F238E27FC236}">
                <a16:creationId xmlns:a16="http://schemas.microsoft.com/office/drawing/2014/main" id="{83A52E17-2BBC-4C88-B515-2EFAFF469E2E}"/>
              </a:ext>
            </a:extLst>
          </p:cNvPr>
          <p:cNvSpPr txBox="1"/>
          <p:nvPr/>
        </p:nvSpPr>
        <p:spPr>
          <a:xfrm>
            <a:off x="910435" y="4567083"/>
            <a:ext cx="2589849" cy="923330"/>
          </a:xfrm>
          <a:prstGeom prst="rect">
            <a:avLst/>
          </a:prstGeom>
          <a:noFill/>
        </p:spPr>
        <p:txBody>
          <a:bodyPr wrap="square">
            <a:spAutoFit/>
          </a:bodyPr>
          <a:lstStyle/>
          <a:p>
            <a:r>
              <a:rPr lang="da-DK" dirty="0"/>
              <a:t>Jean-Baptiste </a:t>
            </a:r>
            <a:r>
              <a:rPr lang="da-DK" dirty="0" err="1"/>
              <a:t>Lully</a:t>
            </a:r>
            <a:r>
              <a:rPr lang="da-DK" dirty="0"/>
              <a:t> (Giovanni </a:t>
            </a:r>
            <a:r>
              <a:rPr lang="da-DK" dirty="0" err="1"/>
              <a:t>Battista</a:t>
            </a:r>
            <a:r>
              <a:rPr lang="da-DK" dirty="0"/>
              <a:t> </a:t>
            </a:r>
            <a:r>
              <a:rPr lang="da-DK" dirty="0" err="1"/>
              <a:t>Lulli</a:t>
            </a:r>
            <a:r>
              <a:rPr lang="da-DK" dirty="0"/>
              <a:t>) (1632–1687) </a:t>
            </a:r>
          </a:p>
        </p:txBody>
      </p:sp>
      <p:sp>
        <p:nvSpPr>
          <p:cNvPr id="6" name="Tekstfelt 5">
            <a:extLst>
              <a:ext uri="{FF2B5EF4-FFF2-40B4-BE49-F238E27FC236}">
                <a16:creationId xmlns:a16="http://schemas.microsoft.com/office/drawing/2014/main" id="{61B9EE9B-ACB6-42B5-8F6F-F1606640426A}"/>
              </a:ext>
            </a:extLst>
          </p:cNvPr>
          <p:cNvSpPr txBox="1"/>
          <p:nvPr/>
        </p:nvSpPr>
        <p:spPr>
          <a:xfrm>
            <a:off x="727588" y="5895668"/>
            <a:ext cx="4798141" cy="923330"/>
          </a:xfrm>
          <a:prstGeom prst="rect">
            <a:avLst/>
          </a:prstGeom>
          <a:noFill/>
        </p:spPr>
        <p:txBody>
          <a:bodyPr wrap="square">
            <a:spAutoFit/>
          </a:bodyPr>
          <a:lstStyle/>
          <a:p>
            <a:r>
              <a:rPr lang="da-DK" dirty="0"/>
              <a:t>Efter Marie-</a:t>
            </a:r>
            <a:r>
              <a:rPr lang="da-DK" dirty="0" err="1"/>
              <a:t>Thérèse’s</a:t>
            </a:r>
            <a:r>
              <a:rPr lang="da-DK" dirty="0"/>
              <a:t> død i 1683 giftede kongen sig hemmeligt med, </a:t>
            </a:r>
            <a:r>
              <a:rPr lang="da-DK" dirty="0" err="1"/>
              <a:t>Mme</a:t>
            </a:r>
            <a:r>
              <a:rPr lang="da-DK" dirty="0"/>
              <a:t> de </a:t>
            </a:r>
            <a:r>
              <a:rPr lang="da-DK" dirty="0" err="1"/>
              <a:t>Maintenon</a:t>
            </a:r>
            <a:r>
              <a:rPr lang="da-DK" dirty="0"/>
              <a:t>, hoffet blev fromt og opera blev upopulært.</a:t>
            </a:r>
          </a:p>
        </p:txBody>
      </p:sp>
      <p:pic>
        <p:nvPicPr>
          <p:cNvPr id="7" name="Onlinemedier 6" title="Marche pour la cérémonie des Turcs - J.B. Lully">
            <a:hlinkClick r:id="" action="ppaction://media"/>
            <a:extLst>
              <a:ext uri="{FF2B5EF4-FFF2-40B4-BE49-F238E27FC236}">
                <a16:creationId xmlns:a16="http://schemas.microsoft.com/office/drawing/2014/main" id="{75D705B3-D585-43B5-822F-7C43AEFAC02E}"/>
              </a:ext>
            </a:extLst>
          </p:cNvPr>
          <p:cNvPicPr>
            <a:picLocks noRot="1" noChangeAspect="1"/>
          </p:cNvPicPr>
          <p:nvPr>
            <a:videoFile r:link="rId1"/>
          </p:nvPr>
        </p:nvPicPr>
        <p:blipFill>
          <a:blip r:embed="rId4"/>
          <a:stretch>
            <a:fillRect/>
          </a:stretch>
        </p:blipFill>
        <p:spPr>
          <a:xfrm>
            <a:off x="5525729" y="962332"/>
            <a:ext cx="5527368" cy="4145526"/>
          </a:xfrm>
          <a:prstGeom prst="rect">
            <a:avLst/>
          </a:prstGeom>
        </p:spPr>
      </p:pic>
      <p:sp>
        <p:nvSpPr>
          <p:cNvPr id="2" name="Tekstfelt 1">
            <a:extLst>
              <a:ext uri="{FF2B5EF4-FFF2-40B4-BE49-F238E27FC236}">
                <a16:creationId xmlns:a16="http://schemas.microsoft.com/office/drawing/2014/main" id="{7C4E640B-0E91-4838-BBD2-3C73301731CC}"/>
              </a:ext>
            </a:extLst>
          </p:cNvPr>
          <p:cNvSpPr txBox="1"/>
          <p:nvPr/>
        </p:nvSpPr>
        <p:spPr>
          <a:xfrm>
            <a:off x="6096000" y="5231608"/>
            <a:ext cx="2068771" cy="369332"/>
          </a:xfrm>
          <a:prstGeom prst="rect">
            <a:avLst/>
          </a:prstGeom>
          <a:noFill/>
        </p:spPr>
        <p:txBody>
          <a:bodyPr wrap="none" rtlCol="0">
            <a:spAutoFit/>
          </a:bodyPr>
          <a:lstStyle/>
          <a:p>
            <a:r>
              <a:rPr lang="da-DK" dirty="0" err="1"/>
              <a:t>Lully</a:t>
            </a:r>
            <a:r>
              <a:rPr lang="da-DK" dirty="0"/>
              <a:t>: Tyrkisk march</a:t>
            </a:r>
          </a:p>
        </p:txBody>
      </p:sp>
    </p:spTree>
    <p:extLst>
      <p:ext uri="{BB962C8B-B14F-4D97-AF65-F5344CB8AC3E}">
        <p14:creationId xmlns:p14="http://schemas.microsoft.com/office/powerpoint/2010/main" val="187695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usik, væg, indendørs, træ&#10;&#10;Automatisk genereret beskrivelse">
            <a:extLst>
              <a:ext uri="{FF2B5EF4-FFF2-40B4-BE49-F238E27FC236}">
                <a16:creationId xmlns:a16="http://schemas.microsoft.com/office/drawing/2014/main" id="{7363204D-364C-4EC7-8935-7E19CAD58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84" y="334762"/>
            <a:ext cx="5119329" cy="3839497"/>
          </a:xfrm>
          <a:prstGeom prst="rect">
            <a:avLst/>
          </a:prstGeom>
        </p:spPr>
      </p:pic>
      <p:sp>
        <p:nvSpPr>
          <p:cNvPr id="5" name="Tekstfelt 4">
            <a:extLst>
              <a:ext uri="{FF2B5EF4-FFF2-40B4-BE49-F238E27FC236}">
                <a16:creationId xmlns:a16="http://schemas.microsoft.com/office/drawing/2014/main" id="{52E782C7-4768-4B6A-9C47-BBBAB1927F87}"/>
              </a:ext>
            </a:extLst>
          </p:cNvPr>
          <p:cNvSpPr txBox="1"/>
          <p:nvPr/>
        </p:nvSpPr>
        <p:spPr>
          <a:xfrm>
            <a:off x="852487" y="4804433"/>
            <a:ext cx="6096000" cy="923330"/>
          </a:xfrm>
          <a:prstGeom prst="rect">
            <a:avLst/>
          </a:prstGeom>
          <a:noFill/>
        </p:spPr>
        <p:txBody>
          <a:bodyPr wrap="square">
            <a:spAutoFit/>
          </a:bodyPr>
          <a:lstStyle/>
          <a:p>
            <a:r>
              <a:rPr lang="da-DK" dirty="0"/>
              <a:t>Det ældst bevarede cembalo af tysk oprindelse, bygget af Hans Müller, 1537 (Collections Museo Nazionale </a:t>
            </a:r>
            <a:r>
              <a:rPr lang="da-DK" dirty="0" err="1"/>
              <a:t>degli</a:t>
            </a:r>
            <a:r>
              <a:rPr lang="da-DK" dirty="0"/>
              <a:t> </a:t>
            </a:r>
            <a:r>
              <a:rPr lang="da-DK" dirty="0" err="1"/>
              <a:t>Strumenti</a:t>
            </a:r>
            <a:r>
              <a:rPr lang="da-DK" dirty="0"/>
              <a:t> </a:t>
            </a:r>
            <a:r>
              <a:rPr lang="da-DK" dirty="0" err="1"/>
              <a:t>Musicali</a:t>
            </a:r>
            <a:r>
              <a:rPr lang="da-DK" dirty="0"/>
              <a:t> di Roma)</a:t>
            </a:r>
          </a:p>
        </p:txBody>
      </p:sp>
      <p:pic>
        <p:nvPicPr>
          <p:cNvPr id="7" name="Billede 6" descr="Et billede, der indeholder gulv, indendørs, musik, clavier&#10;&#10;Automatisk genereret beskrivelse">
            <a:extLst>
              <a:ext uri="{FF2B5EF4-FFF2-40B4-BE49-F238E27FC236}">
                <a16:creationId xmlns:a16="http://schemas.microsoft.com/office/drawing/2014/main" id="{F7F447A3-6138-4FEB-830B-78914B509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585" y="255639"/>
            <a:ext cx="3409746" cy="4548794"/>
          </a:xfrm>
          <a:prstGeom prst="rect">
            <a:avLst/>
          </a:prstGeom>
        </p:spPr>
      </p:pic>
      <p:sp>
        <p:nvSpPr>
          <p:cNvPr id="9" name="Tekstfelt 8">
            <a:extLst>
              <a:ext uri="{FF2B5EF4-FFF2-40B4-BE49-F238E27FC236}">
                <a16:creationId xmlns:a16="http://schemas.microsoft.com/office/drawing/2014/main" id="{D741DA14-BCA2-4514-8090-C6940910F764}"/>
              </a:ext>
            </a:extLst>
          </p:cNvPr>
          <p:cNvSpPr txBox="1"/>
          <p:nvPr/>
        </p:nvSpPr>
        <p:spPr>
          <a:xfrm>
            <a:off x="5243513" y="5495836"/>
            <a:ext cx="6096000" cy="1200329"/>
          </a:xfrm>
          <a:prstGeom prst="rect">
            <a:avLst/>
          </a:prstGeom>
          <a:noFill/>
        </p:spPr>
        <p:txBody>
          <a:bodyPr wrap="square">
            <a:spAutoFit/>
          </a:bodyPr>
          <a:lstStyle/>
          <a:p>
            <a:r>
              <a:rPr lang="da-DK" dirty="0"/>
              <a:t>Fransk cembalo signeret "Hans </a:t>
            </a:r>
            <a:r>
              <a:rPr lang="da-DK" dirty="0" err="1"/>
              <a:t>Ruckers</a:t>
            </a:r>
            <a:r>
              <a:rPr lang="da-DK" dirty="0"/>
              <a:t> </a:t>
            </a:r>
            <a:r>
              <a:rPr lang="da-DK" dirty="0" err="1"/>
              <a:t>Me</a:t>
            </a:r>
            <a:r>
              <a:rPr lang="da-DK" dirty="0"/>
              <a:t> </a:t>
            </a:r>
            <a:r>
              <a:rPr lang="da-DK" dirty="0" err="1"/>
              <a:t>Fecit</a:t>
            </a:r>
            <a:r>
              <a:rPr lang="da-DK" dirty="0"/>
              <a:t> 1590", men bygget som et falskneri af Jean Claude Goujon, Paris 1749 og udvidet af Joachim </a:t>
            </a:r>
            <a:r>
              <a:rPr lang="da-DK" dirty="0" err="1"/>
              <a:t>Swanen</a:t>
            </a:r>
            <a:r>
              <a:rPr lang="da-DK" dirty="0"/>
              <a:t> i 1784 med knækobler (Musée de la </a:t>
            </a:r>
            <a:r>
              <a:rPr lang="da-DK" dirty="0" err="1"/>
              <a:t>Musique</a:t>
            </a:r>
            <a:r>
              <a:rPr lang="da-DK" dirty="0"/>
              <a:t>, Paris)</a:t>
            </a:r>
          </a:p>
        </p:txBody>
      </p:sp>
    </p:spTree>
    <p:extLst>
      <p:ext uri="{BB962C8B-B14F-4D97-AF65-F5344CB8AC3E}">
        <p14:creationId xmlns:p14="http://schemas.microsoft.com/office/powerpoint/2010/main" val="853646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ekst, person&#10;&#10;Automatisk genereret beskrivelse">
            <a:extLst>
              <a:ext uri="{FF2B5EF4-FFF2-40B4-BE49-F238E27FC236}">
                <a16:creationId xmlns:a16="http://schemas.microsoft.com/office/drawing/2014/main" id="{0DBD80E2-885B-406A-BBEA-BF75EE65F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5935" y="668593"/>
            <a:ext cx="2309820" cy="2986267"/>
          </a:xfrm>
          <a:prstGeom prst="rect">
            <a:avLst/>
          </a:prstGeom>
        </p:spPr>
      </p:pic>
      <p:sp>
        <p:nvSpPr>
          <p:cNvPr id="5" name="Tekstfelt 4">
            <a:extLst>
              <a:ext uri="{FF2B5EF4-FFF2-40B4-BE49-F238E27FC236}">
                <a16:creationId xmlns:a16="http://schemas.microsoft.com/office/drawing/2014/main" id="{47CF407C-DA8B-48C5-975E-0D851BD87C2B}"/>
              </a:ext>
            </a:extLst>
          </p:cNvPr>
          <p:cNvSpPr txBox="1"/>
          <p:nvPr/>
        </p:nvSpPr>
        <p:spPr>
          <a:xfrm>
            <a:off x="511277" y="668592"/>
            <a:ext cx="7197213" cy="2426433"/>
          </a:xfrm>
          <a:prstGeom prst="rect">
            <a:avLst/>
          </a:prstGeom>
          <a:noFill/>
        </p:spPr>
        <p:txBody>
          <a:bodyPr wrap="square">
            <a:spAutoFit/>
          </a:bodyPr>
          <a:lstStyle/>
          <a:p>
            <a:pPr>
              <a:lnSpc>
                <a:spcPct val="107000"/>
              </a:lnSpc>
              <a:spcAft>
                <a:spcPts val="800"/>
              </a:spcAft>
            </a:pPr>
            <a:r>
              <a:rPr lang="da-DK" sz="1800" dirty="0" err="1">
                <a:effectLst/>
                <a:latin typeface="Calibri" panose="020F0502020204030204" pitchFamily="34" charset="0"/>
                <a:ea typeface="Calibri" panose="020F0502020204030204" pitchFamily="34" charset="0"/>
                <a:cs typeface="Times New Roman" panose="02020603050405020304" pitchFamily="18" charset="0"/>
              </a:rPr>
              <a:t>Élisabeth</a:t>
            </a:r>
            <a:r>
              <a:rPr lang="da-DK" sz="1800" dirty="0">
                <a:effectLst/>
                <a:latin typeface="Calibri" panose="020F0502020204030204" pitchFamily="34" charset="0"/>
                <a:ea typeface="Calibri" panose="020F0502020204030204" pitchFamily="34" charset="0"/>
                <a:cs typeface="Times New Roman" panose="02020603050405020304" pitchFamily="18" charset="0"/>
              </a:rPr>
              <a:t>-Claude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Jacquet</a:t>
            </a:r>
            <a:r>
              <a:rPr lang="da-DK" sz="1800" dirty="0">
                <a:effectLst/>
                <a:latin typeface="Calibri" panose="020F0502020204030204" pitchFamily="34" charset="0"/>
                <a:ea typeface="Calibri" panose="020F0502020204030204" pitchFamily="34" charset="0"/>
                <a:cs typeface="Times New Roman" panose="02020603050405020304" pitchFamily="18" charset="0"/>
              </a:rPr>
              <a:t> de La Guerre (født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Jacquet</a:t>
            </a:r>
            <a:r>
              <a:rPr lang="da-DK" sz="1800" dirty="0">
                <a:effectLst/>
                <a:latin typeface="Calibri" panose="020F0502020204030204" pitchFamily="34" charset="0"/>
                <a:ea typeface="Calibri" panose="020F0502020204030204" pitchFamily="34" charset="0"/>
                <a:cs typeface="Times New Roman" panose="02020603050405020304" pitchFamily="18" charset="0"/>
              </a:rPr>
              <a:t>, 1665–1729)</a:t>
            </a: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Hun kom fra en velhavende familie af håndværkere, musikere, komponister og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instrumentbyggere</a:t>
            </a:r>
            <a:r>
              <a:rPr lang="da-DK" sz="1600" dirty="0">
                <a:effectLst/>
                <a:latin typeface="Calibri" panose="020F0502020204030204" pitchFamily="34" charset="0"/>
                <a:ea typeface="Calibri" panose="020F0502020204030204" pitchFamily="34" charset="0"/>
                <a:cs typeface="Times New Roman" panose="02020603050405020304" pitchFamily="18" charset="0"/>
              </a:rPr>
              <a:t>. Hendes bedstefar,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Jehan</a:t>
            </a:r>
            <a:r>
              <a:rPr lang="da-DK" sz="1600" dirty="0">
                <a:effectLst/>
                <a:latin typeface="Calibri" panose="020F0502020204030204" pitchFamily="34" charset="0"/>
                <a:ea typeface="Calibri" panose="020F0502020204030204" pitchFamily="34" charset="0"/>
                <a:cs typeface="Times New Roman" panose="02020603050405020304" pitchFamily="18" charset="0"/>
              </a:rPr>
              <a:t>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Jacquet</a:t>
            </a:r>
            <a:r>
              <a:rPr lang="da-DK" sz="1600" dirty="0">
                <a:effectLst/>
                <a:latin typeface="Calibri" panose="020F0502020204030204" pitchFamily="34" charset="0"/>
                <a:ea typeface="Calibri" panose="020F0502020204030204" pitchFamily="34" charset="0"/>
                <a:cs typeface="Times New Roman" panose="02020603050405020304" pitchFamily="18" charset="0"/>
              </a:rPr>
              <a:t>, og hendes far, Claude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Jacquet</a:t>
            </a:r>
            <a:r>
              <a:rPr lang="da-DK" sz="1600" dirty="0">
                <a:effectLst/>
                <a:latin typeface="Calibri" panose="020F0502020204030204" pitchFamily="34" charset="0"/>
                <a:ea typeface="Calibri" panose="020F0502020204030204" pitchFamily="34" charset="0"/>
                <a:cs typeface="Times New Roman" panose="02020603050405020304" pitchFamily="18" charset="0"/>
              </a:rPr>
              <a:t>, var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cembalobyggere</a:t>
            </a:r>
            <a:r>
              <a:rPr lang="da-DK" sz="16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da-DK" sz="1600" dirty="0">
                <a:latin typeface="Calibri" panose="020F0502020204030204" pitchFamily="34" charset="0"/>
                <a:ea typeface="Calibri" panose="020F0502020204030204" pitchFamily="34" charset="0"/>
                <a:cs typeface="Times New Roman" panose="02020603050405020304" pitchFamily="18" charset="0"/>
              </a:rPr>
              <a:t>Hun optrådte som 5-årig for solkongen Louis XIV og blev som teenager ansat som musiker ved hoffet, under opsyn af </a:t>
            </a:r>
            <a:r>
              <a:rPr lang="da-DK" sz="1600" dirty="0" err="1">
                <a:latin typeface="Calibri" panose="020F0502020204030204" pitchFamily="34" charset="0"/>
                <a:ea typeface="Calibri" panose="020F0502020204030204" pitchFamily="34" charset="0"/>
                <a:cs typeface="Times New Roman" panose="02020603050405020304" pitchFamily="18" charset="0"/>
              </a:rPr>
              <a:t>Françoise-Athénaïs</a:t>
            </a:r>
            <a:r>
              <a:rPr lang="da-DK" sz="1600" dirty="0">
                <a:latin typeface="Calibri" panose="020F0502020204030204" pitchFamily="34" charset="0"/>
                <a:ea typeface="Calibri" panose="020F0502020204030204" pitchFamily="34" charset="0"/>
                <a:cs typeface="Times New Roman" panose="02020603050405020304" pitchFamily="18" charset="0"/>
              </a:rPr>
              <a:t>, </a:t>
            </a:r>
            <a:r>
              <a:rPr lang="da-DK" sz="1600" dirty="0" err="1">
                <a:latin typeface="Calibri" panose="020F0502020204030204" pitchFamily="34" charset="0"/>
                <a:ea typeface="Calibri" panose="020F0502020204030204" pitchFamily="34" charset="0"/>
                <a:cs typeface="Times New Roman" panose="02020603050405020304" pitchFamily="18" charset="0"/>
              </a:rPr>
              <a:t>marquise</a:t>
            </a:r>
            <a:r>
              <a:rPr lang="da-DK" sz="1600" dirty="0">
                <a:latin typeface="Calibri" panose="020F0502020204030204" pitchFamily="34" charset="0"/>
                <a:ea typeface="Calibri" panose="020F0502020204030204" pitchFamily="34" charset="0"/>
                <a:cs typeface="Times New Roman" panose="02020603050405020304" pitchFamily="18" charset="0"/>
              </a:rPr>
              <a:t> de </a:t>
            </a:r>
            <a:r>
              <a:rPr lang="da-DK" sz="1600" dirty="0" err="1">
                <a:latin typeface="Calibri" panose="020F0502020204030204" pitchFamily="34" charset="0"/>
                <a:ea typeface="Calibri" panose="020F0502020204030204" pitchFamily="34" charset="0"/>
                <a:cs typeface="Times New Roman" panose="02020603050405020304" pitchFamily="18" charset="0"/>
              </a:rPr>
              <a:t>Montespan</a:t>
            </a:r>
            <a:r>
              <a:rPr lang="da-DK" sz="1600" dirty="0">
                <a:latin typeface="Calibri" panose="020F0502020204030204" pitchFamily="34" charset="0"/>
                <a:ea typeface="Calibri" panose="020F0502020204030204" pitchFamily="34" charset="0"/>
                <a:cs typeface="Times New Roman" panose="02020603050405020304" pitchFamily="18" charset="0"/>
              </a:rPr>
              <a:t>. Da hoffet flyttede til Versailles giftede hun sig med organisten Marin de La Guerre </a:t>
            </a:r>
            <a:r>
              <a:rPr lang="da-DK" sz="1600" dirty="0">
                <a:effectLst/>
                <a:latin typeface="Calibri" panose="020F0502020204030204" pitchFamily="34" charset="0"/>
                <a:ea typeface="Calibri" panose="020F0502020204030204" pitchFamily="34" charset="0"/>
                <a:cs typeface="Times New Roman" panose="02020603050405020304" pitchFamily="18" charset="0"/>
              </a:rPr>
              <a:t>og levede </a:t>
            </a:r>
            <a:r>
              <a:rPr lang="da-DK" sz="1600" dirty="0">
                <a:latin typeface="Calibri" panose="020F0502020204030204" pitchFamily="34" charset="0"/>
                <a:ea typeface="Calibri" panose="020F0502020204030204" pitchFamily="34" charset="0"/>
                <a:cs typeface="Times New Roman" panose="02020603050405020304" pitchFamily="18" charset="0"/>
              </a:rPr>
              <a:t>af undervisning og koncerter.</a:t>
            </a: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Onlinemedier 7" title="Élisabeth Jacquet de La Guerre - Suite No. 1 in D Minor for Harpsichord (1687) [Score-Video]">
            <a:hlinkClick r:id="" action="ppaction://media"/>
            <a:extLst>
              <a:ext uri="{FF2B5EF4-FFF2-40B4-BE49-F238E27FC236}">
                <a16:creationId xmlns:a16="http://schemas.microsoft.com/office/drawing/2014/main" id="{328C5115-D6B4-4C67-97C4-6199363A1B1C}"/>
              </a:ext>
            </a:extLst>
          </p:cNvPr>
          <p:cNvPicPr>
            <a:picLocks noRot="1" noChangeAspect="1"/>
          </p:cNvPicPr>
          <p:nvPr>
            <a:videoFile r:link="rId1"/>
          </p:nvPr>
        </p:nvPicPr>
        <p:blipFill>
          <a:blip r:embed="rId5"/>
          <a:stretch>
            <a:fillRect/>
          </a:stretch>
        </p:blipFill>
        <p:spPr>
          <a:xfrm>
            <a:off x="605071" y="3429000"/>
            <a:ext cx="5138005" cy="2902974"/>
          </a:xfrm>
          <a:prstGeom prst="rect">
            <a:avLst/>
          </a:prstGeom>
        </p:spPr>
      </p:pic>
      <p:pic>
        <p:nvPicPr>
          <p:cNvPr id="9" name="Onlinemedier 8" title="E.-C. Jacquet de la Guerre: «Céphale et Procris» [Musica Fiorita - D. Dolci]">
            <a:hlinkClick r:id="" action="ppaction://media"/>
            <a:extLst>
              <a:ext uri="{FF2B5EF4-FFF2-40B4-BE49-F238E27FC236}">
                <a16:creationId xmlns:a16="http://schemas.microsoft.com/office/drawing/2014/main" id="{83ED8E75-A29E-42F5-8D87-166043BA8DBC}"/>
              </a:ext>
            </a:extLst>
          </p:cNvPr>
          <p:cNvPicPr>
            <a:picLocks noRot="1" noChangeAspect="1"/>
          </p:cNvPicPr>
          <p:nvPr>
            <a:videoFile r:link="rId2"/>
          </p:nvPr>
        </p:nvPicPr>
        <p:blipFill>
          <a:blip r:embed="rId6"/>
          <a:stretch>
            <a:fillRect/>
          </a:stretch>
        </p:blipFill>
        <p:spPr>
          <a:xfrm>
            <a:off x="8251779" y="4305046"/>
            <a:ext cx="3458331" cy="1953957"/>
          </a:xfrm>
          <a:prstGeom prst="rect">
            <a:avLst/>
          </a:prstGeom>
        </p:spPr>
      </p:pic>
    </p:spTree>
    <p:extLst>
      <p:ext uri="{BB962C8B-B14F-4D97-AF65-F5344CB8AC3E}">
        <p14:creationId xmlns:p14="http://schemas.microsoft.com/office/powerpoint/2010/main" val="379304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75BCE593-F15B-4691-AC12-B87353639D6D}"/>
              </a:ext>
            </a:extLst>
          </p:cNvPr>
          <p:cNvSpPr txBox="1"/>
          <p:nvPr/>
        </p:nvSpPr>
        <p:spPr>
          <a:xfrm>
            <a:off x="491614" y="5860026"/>
            <a:ext cx="3215148" cy="369332"/>
          </a:xfrm>
          <a:prstGeom prst="rect">
            <a:avLst/>
          </a:prstGeom>
          <a:noFill/>
        </p:spPr>
        <p:txBody>
          <a:bodyPr wrap="square" rtlCol="0">
            <a:spAutoFit/>
          </a:bodyPr>
          <a:lstStyle/>
          <a:p>
            <a:r>
              <a:rPr lang="da-DK" dirty="0">
                <a:hlinkClick r:id="rId2"/>
              </a:rPr>
              <a:t>Oversigt over symfoniorkestret</a:t>
            </a:r>
            <a:endParaRPr lang="da-DK" dirty="0"/>
          </a:p>
        </p:txBody>
      </p:sp>
      <p:pic>
        <p:nvPicPr>
          <p:cNvPr id="10" name="Billede 9" descr="Et billede, der indeholder musik, instrument med bue, violin&#10;&#10;Automatisk genereret beskrivelse">
            <a:extLst>
              <a:ext uri="{FF2B5EF4-FFF2-40B4-BE49-F238E27FC236}">
                <a16:creationId xmlns:a16="http://schemas.microsoft.com/office/drawing/2014/main" id="{BE3ACEB4-2707-4F70-9795-BDE830E09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476" y="330587"/>
            <a:ext cx="7619047" cy="6196825"/>
          </a:xfrm>
          <a:prstGeom prst="rect">
            <a:avLst/>
          </a:prstGeom>
        </p:spPr>
      </p:pic>
    </p:spTree>
    <p:extLst>
      <p:ext uri="{BB962C8B-B14F-4D97-AF65-F5344CB8AC3E}">
        <p14:creationId xmlns:p14="http://schemas.microsoft.com/office/powerpoint/2010/main" val="305143761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1019</Words>
  <Application>Microsoft Office PowerPoint</Application>
  <PresentationFormat>Widescreen</PresentationFormat>
  <Paragraphs>82</Paragraphs>
  <Slides>20</Slides>
  <Notes>0</Notes>
  <HiddenSlides>0</HiddenSlides>
  <MMClips>20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20</vt:i4>
      </vt:variant>
    </vt:vector>
  </HeadingPairs>
  <TitlesOfParts>
    <vt:vector size="25" baseType="lpstr">
      <vt:lpstr>Arial</vt:lpstr>
      <vt:lpstr>Calibri</vt:lpstr>
      <vt:lpstr>Calibri Light</vt:lpstr>
      <vt:lpstr>Segoe UI Web (West European)</vt:lpstr>
      <vt:lpstr>Office-tema</vt:lpstr>
      <vt:lpstr>Guidet rundtur i musikhistorien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Guidet rundtur i musikhistorien</dc:title>
  <dc:creator>Kåre Duhn</dc:creator>
  <cp:lastModifiedBy>Kåre Duhn</cp:lastModifiedBy>
  <cp:revision>25</cp:revision>
  <dcterms:created xsi:type="dcterms:W3CDTF">2022-02-15T18:51:01Z</dcterms:created>
  <dcterms:modified xsi:type="dcterms:W3CDTF">2022-03-30T07:28:08Z</dcterms:modified>
</cp:coreProperties>
</file>