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9" r:id="rId6"/>
    <p:sldId id="265" r:id="rId7"/>
    <p:sldId id="266" r:id="rId8"/>
    <p:sldId id="261" r:id="rId9"/>
    <p:sldId id="263" r:id="rId10"/>
    <p:sldId id="272" r:id="rId11"/>
    <p:sldId id="262" r:id="rId12"/>
    <p:sldId id="273" r:id="rId13"/>
    <p:sldId id="264" r:id="rId14"/>
    <p:sldId id="268" r:id="rId15"/>
    <p:sldId id="257" r:id="rId16"/>
    <p:sldId id="270" r:id="rId17"/>
    <p:sldId id="267" r:id="rId18"/>
    <p:sldId id="271" r:id="rId19"/>
    <p:sldId id="27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43A36-592D-4133-AE33-F74E4C9C3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1CCE37D-83D0-4BDF-B4E5-49C2A7134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1B860A-F599-4C15-879A-B9E0A1BA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C505F0-2F0F-4CEC-9719-62DFB69C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BED06F-071F-44BF-95B5-F64E864D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76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18468-95CE-400B-A388-58C3606F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2E589AE-7A60-47F3-B39B-34CE2A1CF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C4AB9A-A2E1-4CEB-9A97-D5015554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3C0DC4-D287-4AD5-B272-6ECD62F8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2BD4B3-D834-40C9-9C76-5AEC4D12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00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7E21C1E-5077-444F-A331-E6F1C9B15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66FF45E-3863-4CE4-B45B-A4CC23F0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38684C-01E7-4DFA-A5FF-DDE68760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C05A4F-FFB7-4F62-896F-9E3B8DF7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02E9D0-DEA3-4D10-88A8-4FAC91B1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67031-026B-4765-9D32-5B86CF4C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76F907-3417-45C5-BD04-8F95195E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B96650-BD0F-4922-AB51-71A3505A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43BD2F-EEF5-4B85-AF2D-EEA3920D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47C4BA-3974-4A9F-A8D1-E9E51335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7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0A553-3703-46A1-B187-C20DCCE1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582DAC-A9D1-4772-B014-C014EA1F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60482F-0A4A-4D79-A7A8-038806BC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A61D44-C59E-4B55-9C47-94DCB59C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339B87-63BE-45E6-BC02-399670AC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73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6D64D-ED4A-4F0D-B1FE-349536CB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9B6C94-3CC3-4911-807C-23B552020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73D61D-0AD2-430B-BA40-4183C3B4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AA30A4-56B7-4B1D-B345-331FE220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A5800A-8A7C-4C6D-9299-370623A3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C603E8-8E3B-44DC-8E10-E7E4E925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93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46F12-42E4-48A5-B382-768254FF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3D9875-A581-4571-B5ED-3673A3CF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074887-B4B5-4712-A882-4AEB2AFB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AC4271-491B-48CC-8D62-74341D1E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8E605C1-EED9-42A3-B399-6EF727CF9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9FEB1A0-ECF6-47D8-9E07-D2CE86DF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30CB8AF-09E0-45DA-A35D-D66C68F6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DCC7BAC-ACB4-4973-8EFE-513971DD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40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66564-7250-45FF-BB3D-FC1183E1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865A5CE-E4CF-444F-8B9C-5B7A780F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C6B556-B4E1-469A-8FB5-EC001A21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9F5EDE-00B5-4577-BBF1-14EA51EE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04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764452-7F74-400E-A5E4-BC0AC6AC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DF7C966-D1A8-4B9E-A18E-B49E0671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96E97A-AF6B-4698-B337-54125E9C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FAA8E-15C6-4083-A45B-77A5E7B4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19B9C9-A98B-4B41-94A1-49D93804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B52A16D-5E6C-41CE-9247-27B30B78A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0FB52C-DEBA-460C-9608-2C4D1FBC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7EA981-A82E-481D-995F-102EB7F2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4AFE2A-BCF6-4159-90EF-281C263C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39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0D58E-2324-45F3-BE80-816FBF99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47C12E3-CE43-4354-B808-18E99880A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69C742-35CE-4305-8125-D46C1BA88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88024-B78F-4116-A4EF-AEDB8468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47C3B9-CADD-4DC0-B7DC-0D62DFEF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5C38D7-1254-46D7-839C-32A28CC2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9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BD1832F-6891-472F-8E00-5487301F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5DA242-6C4D-4332-96D3-5EC85DAA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811A14-B88A-4434-A190-DE2E87A16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63DF-E21D-437A-A9BA-802745F7306D}" type="datetimeFigureOut">
              <a:rPr lang="da-DK" smtClean="0"/>
              <a:t>06-04-2022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CA718D-DCDD-4E15-8707-56B8D0584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36BA65-D59B-4399-AFD3-3622307A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D084-1F9E-4E52-B8F7-242F5E0C97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8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xTNbclgU3h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musikipedia.dk/orkesterpartitur" TargetMode="External"/><Relationship Id="rId2" Type="http://schemas.openxmlformats.org/officeDocument/2006/relationships/video" Target="https://www.youtube.com/embed/1vDxlnJVvW8?feature=oembed" TargetMode="External"/><Relationship Id="rId1" Type="http://schemas.openxmlformats.org/officeDocument/2006/relationships/video" Target="https://www.youtube.com/embed/Cy10pGVmc20?feature=oembed" TargetMode="External"/><Relationship Id="rId6" Type="http://schemas.openxmlformats.org/officeDocument/2006/relationships/hyperlink" Target="https://www.youtube.com/watch?v=vlooWcPIakY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BY4S09aMI" TargetMode="External"/><Relationship Id="rId2" Type="http://schemas.openxmlformats.org/officeDocument/2006/relationships/hyperlink" Target="https://www.youtube.com/watch?v=s2Gedb05J5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EXqaTPePXzM?feature=oembed" TargetMode="External"/><Relationship Id="rId1" Type="http://schemas.openxmlformats.org/officeDocument/2006/relationships/video" Target="https://www.youtube.com/embed/6qsc5-Vm4Bk?feature=oembed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gzJh762zhM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mCcSz6HWw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7oRR4u-rk" TargetMode="External"/><Relationship Id="rId2" Type="http://schemas.openxmlformats.org/officeDocument/2006/relationships/hyperlink" Target="https://www.youtube.com/watch?v=IEEdL80KTV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1I_EWJk7I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_M8TTGAbaA" TargetMode="Externa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7yH6D1O3msUgZd37wNTjve?si=1811410ed23e4fa3" TargetMode="External"/><Relationship Id="rId2" Type="http://schemas.openxmlformats.org/officeDocument/2006/relationships/hyperlink" Target="https://www.youtube.com/watch?v=pEE58RRFZk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0qJfTDJg5ieEbOFH35XXO8?si=feb8915f585d42e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KxPcoPvBO4?feature=oembed" TargetMode="External"/><Relationship Id="rId5" Type="http://schemas.openxmlformats.org/officeDocument/2006/relationships/hyperlink" Target="clementi%20sonatina%20op%2036%20no%20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QmeHq67k68?feature=oembed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lementi%20sonatina%20op%2036%20no%20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pillefolk.dk/nodesamling/VisYouTube.php?key=xx-murch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KOPXBw1N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GzZqjET0Zc?feature=oembed" TargetMode="Externa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84B4408-A8B1-4D99-A478-CF680D830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96" y="594889"/>
            <a:ext cx="6688318" cy="763142"/>
          </a:xfrm>
        </p:spPr>
        <p:txBody>
          <a:bodyPr>
            <a:noAutofit/>
          </a:bodyPr>
          <a:lstStyle/>
          <a:p>
            <a:r>
              <a:rPr lang="da-DK" sz="4000" dirty="0"/>
              <a:t>Guidet rundtur i musikhistorien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2F9DE7C-C7A1-4192-B144-769ABB4BBB27}"/>
              </a:ext>
            </a:extLst>
          </p:cNvPr>
          <p:cNvSpPr txBox="1"/>
          <p:nvPr/>
        </p:nvSpPr>
        <p:spPr>
          <a:xfrm>
            <a:off x="6892413" y="1519084"/>
            <a:ext cx="3372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dirty="0"/>
              <a:t>6. Rokoko og Wienerklassik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78301AF-B486-4F05-B2B6-41EE0E454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250324"/>
            <a:ext cx="7282478" cy="26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F315DCDB-B3AA-4607-82B6-E09732903577}"/>
              </a:ext>
            </a:extLst>
          </p:cNvPr>
          <p:cNvSpPr txBox="1"/>
          <p:nvPr/>
        </p:nvSpPr>
        <p:spPr>
          <a:xfrm>
            <a:off x="442453" y="4699819"/>
            <a:ext cx="527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2"/>
              </a:rPr>
              <a:t>Klarinetkvintet </a:t>
            </a:r>
            <a:r>
              <a:rPr lang="da-DK" dirty="0"/>
              <a:t>skrevet til Anton </a:t>
            </a:r>
            <a:r>
              <a:rPr lang="da-DK" dirty="0" err="1"/>
              <a:t>Stadler</a:t>
            </a:r>
            <a:r>
              <a:rPr lang="da-DK" dirty="0"/>
              <a:t> </a:t>
            </a:r>
            <a:r>
              <a:rPr lang="de-DE" dirty="0"/>
              <a:t>(1753 -1812)</a:t>
            </a:r>
          </a:p>
          <a:p>
            <a:r>
              <a:rPr lang="de-DE" dirty="0"/>
              <a:t>Sabine Meyer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Armiti-kvartetten</a:t>
            </a:r>
            <a:r>
              <a:rPr lang="de-DE" dirty="0"/>
              <a:t>.</a:t>
            </a:r>
          </a:p>
          <a:p>
            <a:r>
              <a:rPr lang="de-DE" dirty="0"/>
              <a:t>3. </a:t>
            </a:r>
            <a:r>
              <a:rPr lang="de-DE" dirty="0" err="1"/>
              <a:t>sats</a:t>
            </a:r>
            <a:r>
              <a:rPr lang="de-DE" dirty="0"/>
              <a:t> </a:t>
            </a:r>
            <a:r>
              <a:rPr lang="de-DE" dirty="0" err="1"/>
              <a:t>Menuet</a:t>
            </a:r>
            <a:endParaRPr lang="da-DK" dirty="0"/>
          </a:p>
        </p:txBody>
      </p:sp>
      <p:pic>
        <p:nvPicPr>
          <p:cNvPr id="4" name="Billede 3" descr="Et billede, der indeholder musik, rør&#10;&#10;Automatisk genereret beskrivelse">
            <a:extLst>
              <a:ext uri="{FF2B5EF4-FFF2-40B4-BE49-F238E27FC236}">
                <a16:creationId xmlns:a16="http://schemas.microsoft.com/office/drawing/2014/main" id="{2FC25C0E-B8B2-4E06-B6C3-650B73815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28" y="673509"/>
            <a:ext cx="2684207" cy="4026310"/>
          </a:xfrm>
          <a:prstGeom prst="rect">
            <a:avLst/>
          </a:prstGeom>
        </p:spPr>
      </p:pic>
      <p:pic>
        <p:nvPicPr>
          <p:cNvPr id="6" name="Billede 5" descr="Et billede, der indeholder musik&#10;&#10;Automatisk genereret beskrivelse">
            <a:extLst>
              <a:ext uri="{FF2B5EF4-FFF2-40B4-BE49-F238E27FC236}">
                <a16:creationId xmlns:a16="http://schemas.microsoft.com/office/drawing/2014/main" id="{13884261-44AE-4241-A29E-5809520C6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17" y="973394"/>
            <a:ext cx="1941928" cy="525534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31D3F92-116B-4D0E-A6D6-7B5593B213B7}"/>
              </a:ext>
            </a:extLst>
          </p:cNvPr>
          <p:cNvSpPr txBox="1"/>
          <p:nvPr/>
        </p:nvSpPr>
        <p:spPr>
          <a:xfrm>
            <a:off x="4684628" y="788728"/>
            <a:ext cx="264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Bassethorn på Mozarts tid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64CC687-339B-458B-9C1C-E77DE3A0293F}"/>
              </a:ext>
            </a:extLst>
          </p:cNvPr>
          <p:cNvSpPr txBox="1"/>
          <p:nvPr/>
        </p:nvSpPr>
        <p:spPr>
          <a:xfrm>
            <a:off x="4218039" y="5999825"/>
            <a:ext cx="435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Moderne basklarinet, bassethorn og klarinet</a:t>
            </a:r>
          </a:p>
        </p:txBody>
      </p:sp>
    </p:spTree>
    <p:extLst>
      <p:ext uri="{BB962C8B-B14F-4D97-AF65-F5344CB8AC3E}">
        <p14:creationId xmlns:p14="http://schemas.microsoft.com/office/powerpoint/2010/main" val="297188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Amadeus • Rondo Alla Turca • Wolfgang Amadeus Mozart">
            <a:hlinkClick r:id="" action="ppaction://media"/>
            <a:extLst>
              <a:ext uri="{FF2B5EF4-FFF2-40B4-BE49-F238E27FC236}">
                <a16:creationId xmlns:a16="http://schemas.microsoft.com/office/drawing/2014/main" id="{42CC3638-3B1E-4C89-ADDE-D11AB66FFA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6723" y="823657"/>
            <a:ext cx="3797673" cy="214568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903919-CB93-422B-A971-0FA5D5BA07B7}"/>
              </a:ext>
            </a:extLst>
          </p:cNvPr>
          <p:cNvSpPr txBox="1"/>
          <p:nvPr/>
        </p:nvSpPr>
        <p:spPr>
          <a:xfrm flipH="1">
            <a:off x="5260256" y="823657"/>
            <a:ext cx="603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Rondo alla </a:t>
            </a:r>
            <a:r>
              <a:rPr lang="da-DK" dirty="0" err="1"/>
              <a:t>Turca</a:t>
            </a:r>
            <a:r>
              <a:rPr lang="da-DK" dirty="0"/>
              <a:t> 3. sats af klaversonate </a:t>
            </a:r>
            <a:r>
              <a:rPr lang="it-IT" dirty="0"/>
              <a:t>No. 11 in A-dur, K. 331.</a:t>
            </a:r>
          </a:p>
          <a:p>
            <a:endParaRPr lang="it-IT" dirty="0"/>
          </a:p>
          <a:p>
            <a:r>
              <a:rPr lang="it-IT" dirty="0"/>
              <a:t>Rondo form</a:t>
            </a:r>
          </a:p>
          <a:p>
            <a:r>
              <a:rPr lang="it-IT" dirty="0"/>
              <a:t>Ritornel-episode 1-Ritornel-episode 2- osv.</a:t>
            </a:r>
            <a:endParaRPr lang="da-DK" dirty="0"/>
          </a:p>
        </p:txBody>
      </p:sp>
      <p:pic>
        <p:nvPicPr>
          <p:cNvPr id="4" name="Onlinemedier 3" title="Mozart Piano Sonata No 16 C major K 545 Barenboim">
            <a:hlinkClick r:id="" action="ppaction://media"/>
            <a:extLst>
              <a:ext uri="{FF2B5EF4-FFF2-40B4-BE49-F238E27FC236}">
                <a16:creationId xmlns:a16="http://schemas.microsoft.com/office/drawing/2014/main" id="{C3065150-7A85-4102-88EF-BB436A3CFD9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266723" y="3375129"/>
            <a:ext cx="3275781" cy="245683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436AF6B-7ABD-43E4-8565-A1A18CF2ADE9}"/>
              </a:ext>
            </a:extLst>
          </p:cNvPr>
          <p:cNvSpPr txBox="1"/>
          <p:nvPr/>
        </p:nvSpPr>
        <p:spPr>
          <a:xfrm>
            <a:off x="4896463" y="3446206"/>
            <a:ext cx="5013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Klaversonate No 16 C-dur K 545, Daniel </a:t>
            </a:r>
            <a:r>
              <a:rPr lang="da-DK" dirty="0" err="1"/>
              <a:t>Barenboim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2B928E2-604B-4625-999D-9A1EFE4A6B7F}"/>
              </a:ext>
            </a:extLst>
          </p:cNvPr>
          <p:cNvSpPr txBox="1"/>
          <p:nvPr/>
        </p:nvSpPr>
        <p:spPr>
          <a:xfrm flipH="1">
            <a:off x="4931269" y="4391562"/>
            <a:ext cx="691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6"/>
              </a:rPr>
              <a:t>Klaverkoncert i B-dur </a:t>
            </a:r>
            <a:r>
              <a:rPr lang="da-DK" dirty="0"/>
              <a:t>(Muligvis skrevet til Maria Theresia von </a:t>
            </a:r>
            <a:r>
              <a:rPr lang="da-DK" dirty="0" err="1"/>
              <a:t>Paradies</a:t>
            </a:r>
            <a:r>
              <a:rPr lang="da-DK" dirty="0"/>
              <a:t>)</a:t>
            </a:r>
          </a:p>
          <a:p>
            <a:r>
              <a:rPr lang="da-DK" dirty="0"/>
              <a:t>Herbert Blomstedt, Francesco </a:t>
            </a:r>
            <a:r>
              <a:rPr lang="da-DK" dirty="0" err="1"/>
              <a:t>Piemontesi</a:t>
            </a:r>
            <a:r>
              <a:rPr lang="da-DK" dirty="0"/>
              <a:t> og </a:t>
            </a:r>
            <a:r>
              <a:rPr lang="da-DK" dirty="0" err="1"/>
              <a:t>Elbphilharmonie</a:t>
            </a:r>
            <a:r>
              <a:rPr lang="da-DK" dirty="0"/>
              <a:t>.</a:t>
            </a:r>
          </a:p>
          <a:p>
            <a:r>
              <a:rPr lang="da-DK" dirty="0"/>
              <a:t>Langsom orkesterindledning, rene solopassager.</a:t>
            </a:r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26130C3-146E-4BAA-BB25-1CB631EBD33E}"/>
              </a:ext>
            </a:extLst>
          </p:cNvPr>
          <p:cNvSpPr txBox="1"/>
          <p:nvPr/>
        </p:nvSpPr>
        <p:spPr>
          <a:xfrm>
            <a:off x="4931269" y="3866610"/>
            <a:ext cx="23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7"/>
              </a:rPr>
              <a:t>Symfoniorkestret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1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560829C-72FB-4143-9C31-DE3C466E9526}"/>
              </a:ext>
            </a:extLst>
          </p:cNvPr>
          <p:cNvSpPr txBox="1"/>
          <p:nvPr/>
        </p:nvSpPr>
        <p:spPr>
          <a:xfrm>
            <a:off x="1852689" y="1907459"/>
            <a:ext cx="517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2"/>
              </a:rPr>
              <a:t>Ouverturen til ”Die </a:t>
            </a:r>
            <a:r>
              <a:rPr lang="da-DK" dirty="0" err="1">
                <a:hlinkClick r:id="rId2"/>
              </a:rPr>
              <a:t>Zauberflöte</a:t>
            </a:r>
            <a:r>
              <a:rPr lang="da-DK" dirty="0">
                <a:hlinkClick r:id="rId2"/>
              </a:rPr>
              <a:t>”.</a:t>
            </a:r>
            <a:endParaRPr lang="da-DK" dirty="0"/>
          </a:p>
          <a:p>
            <a:r>
              <a:rPr lang="da-DK" dirty="0"/>
              <a:t>Tekst af Emanuel Schikaneder, mest over ”Lulu und die </a:t>
            </a:r>
            <a:r>
              <a:rPr lang="da-DK" dirty="0" err="1"/>
              <a:t>Zauberflöte</a:t>
            </a:r>
            <a:r>
              <a:rPr lang="da-DK" dirty="0"/>
              <a:t>” fra novellesamlingen ”</a:t>
            </a:r>
            <a:r>
              <a:rPr lang="da-DK" dirty="0" err="1"/>
              <a:t>Dschinnistan</a:t>
            </a:r>
            <a:r>
              <a:rPr lang="da-DK" dirty="0"/>
              <a:t>” af Christoph Martin Wieland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FE4C2DB-6F4D-46B1-8CC4-BD769786FFA6}"/>
              </a:ext>
            </a:extLst>
          </p:cNvPr>
          <p:cNvSpPr txBox="1"/>
          <p:nvPr/>
        </p:nvSpPr>
        <p:spPr>
          <a:xfrm>
            <a:off x="1852689" y="3427047"/>
            <a:ext cx="450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De to harniskklædte mænd</a:t>
            </a:r>
            <a:r>
              <a:rPr lang="da-DK" dirty="0"/>
              <a:t> over koral ”</a:t>
            </a:r>
            <a:r>
              <a:rPr lang="da-DK" dirty="0" err="1"/>
              <a:t>Ach</a:t>
            </a:r>
            <a:r>
              <a:rPr lang="da-DK" dirty="0"/>
              <a:t> </a:t>
            </a:r>
            <a:r>
              <a:rPr lang="da-DK" dirty="0" err="1"/>
              <a:t>Gott</a:t>
            </a:r>
            <a:r>
              <a:rPr lang="da-DK" dirty="0"/>
              <a:t> von Himmel </a:t>
            </a:r>
            <a:r>
              <a:rPr lang="da-DK" dirty="0" err="1"/>
              <a:t>sieh</a:t>
            </a:r>
            <a:r>
              <a:rPr lang="da-DK" dirty="0"/>
              <a:t> </a:t>
            </a:r>
            <a:r>
              <a:rPr lang="da-DK" dirty="0" err="1"/>
              <a:t>darein</a:t>
            </a:r>
            <a:r>
              <a:rPr lang="da-DK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40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105FA904-8CC6-4404-B778-406C27062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1" y="730506"/>
            <a:ext cx="3790950" cy="49053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8B4B8E5-4E94-4650-A3A5-B57EF63B611E}"/>
              </a:ext>
            </a:extLst>
          </p:cNvPr>
          <p:cNvSpPr txBox="1"/>
          <p:nvPr/>
        </p:nvSpPr>
        <p:spPr>
          <a:xfrm>
            <a:off x="5043948" y="1140542"/>
            <a:ext cx="275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Antonio Salieri (1750-1825)</a:t>
            </a:r>
          </a:p>
        </p:txBody>
      </p:sp>
      <p:pic>
        <p:nvPicPr>
          <p:cNvPr id="5" name="Onlinemedier 4" title="Antonio Salieri - Piano Concerto in C (1773)">
            <a:hlinkClick r:id="" action="ppaction://media"/>
            <a:extLst>
              <a:ext uri="{FF2B5EF4-FFF2-40B4-BE49-F238E27FC236}">
                <a16:creationId xmlns:a16="http://schemas.microsoft.com/office/drawing/2014/main" id="{AA6E1401-BF09-4077-9DB1-A1FDF499FD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26000" y="2711450"/>
            <a:ext cx="2540000" cy="14351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71A7760-67B4-4B78-BFF2-3D198495F86C}"/>
              </a:ext>
            </a:extLst>
          </p:cNvPr>
          <p:cNvSpPr txBox="1"/>
          <p:nvPr/>
        </p:nvSpPr>
        <p:spPr>
          <a:xfrm>
            <a:off x="4945626" y="4739148"/>
            <a:ext cx="29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Klaverkoncert in C-dur (1773)</a:t>
            </a:r>
            <a:endParaRPr lang="da-DK" dirty="0"/>
          </a:p>
        </p:txBody>
      </p:sp>
      <p:pic>
        <p:nvPicPr>
          <p:cNvPr id="7" name="Onlinemedier 6" title="Antonio Salieri - Axur, re d'Ormus - Aria di Aspasia - Come fuggir... Son queste le speranze">
            <a:hlinkClick r:id="" action="ppaction://media"/>
            <a:extLst>
              <a:ext uri="{FF2B5EF4-FFF2-40B4-BE49-F238E27FC236}">
                <a16:creationId xmlns:a16="http://schemas.microsoft.com/office/drawing/2014/main" id="{ABF5192B-1360-4933-B048-837CAB30BA1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455742" y="1057870"/>
            <a:ext cx="2540000" cy="14351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BE47A47-6D6F-4E4C-AD8E-D791245DB9D1}"/>
              </a:ext>
            </a:extLst>
          </p:cNvPr>
          <p:cNvSpPr txBox="1"/>
          <p:nvPr/>
        </p:nvSpPr>
        <p:spPr>
          <a:xfrm>
            <a:off x="8113251" y="3183193"/>
            <a:ext cx="3224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Axur, re d'Ormus - Aria di Aspasia - Come fuggir... Son queste le speranze.</a:t>
            </a:r>
          </a:p>
          <a:p>
            <a:r>
              <a:rPr lang="it-IT" dirty="0"/>
              <a:t>Libretto Lorenzo da Ponte.</a:t>
            </a:r>
          </a:p>
          <a:p>
            <a:r>
              <a:rPr lang="it-IT" dirty="0"/>
              <a:t>Ca. samme historie som Kong David og Urias.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5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2A50921-6B8A-4EF2-99C4-557FE9DAF49A}"/>
              </a:ext>
            </a:extLst>
          </p:cNvPr>
          <p:cNvSpPr txBox="1"/>
          <p:nvPr/>
        </p:nvSpPr>
        <p:spPr>
          <a:xfrm>
            <a:off x="7256207" y="5969481"/>
            <a:ext cx="389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Franz Anton </a:t>
            </a:r>
            <a:r>
              <a:rPr lang="da-DK" dirty="0" err="1"/>
              <a:t>Mesmer</a:t>
            </a:r>
            <a:r>
              <a:rPr lang="da-DK" dirty="0"/>
              <a:t> (1734 – 1815)</a:t>
            </a:r>
          </a:p>
        </p:txBody>
      </p:sp>
      <p:pic>
        <p:nvPicPr>
          <p:cNvPr id="5" name="Billede 4" descr="Et billede, der indeholder tekst, gammel&#10;&#10;Automatisk genereret beskrivelse">
            <a:extLst>
              <a:ext uri="{FF2B5EF4-FFF2-40B4-BE49-F238E27FC236}">
                <a16:creationId xmlns:a16="http://schemas.microsoft.com/office/drawing/2014/main" id="{274C2F57-C685-4CE7-B564-6616D168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94" y="1498036"/>
            <a:ext cx="2895600" cy="4333875"/>
          </a:xfrm>
          <a:prstGeom prst="rect">
            <a:avLst/>
          </a:pr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318A8FF-0DC9-485A-B8C5-051708DD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8" y="980767"/>
            <a:ext cx="3031716" cy="424016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C70B795-1038-4D5A-A62B-73133BB1456C}"/>
              </a:ext>
            </a:extLst>
          </p:cNvPr>
          <p:cNvSpPr txBox="1"/>
          <p:nvPr/>
        </p:nvSpPr>
        <p:spPr>
          <a:xfrm>
            <a:off x="1150374" y="5456359"/>
            <a:ext cx="444418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Theresia von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Paradies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(1759 – 1824)</a:t>
            </a:r>
          </a:p>
        </p:txBody>
      </p:sp>
    </p:spTree>
    <p:extLst>
      <p:ext uri="{BB962C8B-B14F-4D97-AF65-F5344CB8AC3E}">
        <p14:creationId xmlns:p14="http://schemas.microsoft.com/office/powerpoint/2010/main" val="148293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Maria Theresia Paradis - Morgenlied eines armen Mannes - Violetta Kowal / Carol Morgan">
            <a:hlinkClick r:id="" action="ppaction://media"/>
            <a:extLst>
              <a:ext uri="{FF2B5EF4-FFF2-40B4-BE49-F238E27FC236}">
                <a16:creationId xmlns:a16="http://schemas.microsoft.com/office/drawing/2014/main" id="{0EBFDC5C-659E-4D6A-9892-CD3D0B21E5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1420" y="911942"/>
            <a:ext cx="5014124" cy="283298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600A9D5-BFA7-4E6E-B072-70112640F98C}"/>
              </a:ext>
            </a:extLst>
          </p:cNvPr>
          <p:cNvSpPr txBox="1"/>
          <p:nvPr/>
        </p:nvSpPr>
        <p:spPr>
          <a:xfrm>
            <a:off x="991420" y="4513006"/>
            <a:ext cx="737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”Morgenlied des armes mannes”, en bøn om at Gud må spare den fattige mands kone og barn for de sorger, der tynger ham.</a:t>
            </a:r>
          </a:p>
          <a:p>
            <a:r>
              <a:rPr lang="da-DK" dirty="0"/>
              <a:t>Tekst: Johann Timotheus Hermes (1738-1821)</a:t>
            </a:r>
          </a:p>
          <a:p>
            <a:r>
              <a:rPr lang="da-DK" dirty="0"/>
              <a:t>Romanforfatter og protestantisk teolog.</a:t>
            </a:r>
          </a:p>
        </p:txBody>
      </p:sp>
    </p:spTree>
    <p:extLst>
      <p:ext uri="{BB962C8B-B14F-4D97-AF65-F5344CB8AC3E}">
        <p14:creationId xmlns:p14="http://schemas.microsoft.com/office/powerpoint/2010/main" val="7071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person, indendørs, gruppe&#10;&#10;Automatisk genereret beskrivelse">
            <a:extLst>
              <a:ext uri="{FF2B5EF4-FFF2-40B4-BE49-F238E27FC236}">
                <a16:creationId xmlns:a16="http://schemas.microsoft.com/office/drawing/2014/main" id="{E7F69282-4313-4B6C-B9D9-95830BAF4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" y="843135"/>
            <a:ext cx="6419214" cy="517173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682B94F-FAD6-4852-8A66-2CA74FA18322}"/>
              </a:ext>
            </a:extLst>
          </p:cNvPr>
          <p:cNvSpPr txBox="1"/>
          <p:nvPr/>
        </p:nvSpPr>
        <p:spPr>
          <a:xfrm>
            <a:off x="7964129" y="5102942"/>
            <a:ext cx="349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Haydn øver med sin strygekvartet </a:t>
            </a:r>
          </a:p>
          <a:p>
            <a:r>
              <a:rPr lang="da-DK" dirty="0"/>
              <a:t>Anonymt maleri</a:t>
            </a:r>
          </a:p>
          <a:p>
            <a:r>
              <a:rPr lang="da-DK" dirty="0" err="1"/>
              <a:t>Staats</a:t>
            </a:r>
            <a:r>
              <a:rPr lang="da-DK" dirty="0"/>
              <a:t> Museum, Wien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2417FBB-5C2B-4C32-84CA-474B3B4A879F}"/>
              </a:ext>
            </a:extLst>
          </p:cNvPr>
          <p:cNvSpPr txBox="1"/>
          <p:nvPr/>
        </p:nvSpPr>
        <p:spPr>
          <a:xfrm>
            <a:off x="7837915" y="1111012"/>
            <a:ext cx="3901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Kejserkvartetten</a:t>
            </a:r>
            <a:r>
              <a:rPr lang="da-DK" dirty="0"/>
              <a:t> op. 76, nr. 3, variationer over ”</a:t>
            </a:r>
            <a:r>
              <a:rPr lang="da-DK" dirty="0" err="1"/>
              <a:t>Gott</a:t>
            </a:r>
            <a:r>
              <a:rPr lang="da-DK" dirty="0"/>
              <a:t> </a:t>
            </a:r>
            <a:r>
              <a:rPr lang="da-DK" dirty="0" err="1"/>
              <a:t>erhalte</a:t>
            </a:r>
            <a:r>
              <a:rPr lang="da-DK" dirty="0"/>
              <a:t> Franz der Kaiser” skrevet til Kejser Franz II af det tysk-romerske rige, tekst Lorenz Leopold </a:t>
            </a:r>
            <a:r>
              <a:rPr lang="da-DK" dirty="0" err="1"/>
              <a:t>Haschka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54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DF30964-F758-4DE0-AD71-CBAD9C9215DA}"/>
              </a:ext>
            </a:extLst>
          </p:cNvPr>
          <p:cNvSpPr txBox="1"/>
          <p:nvPr/>
        </p:nvSpPr>
        <p:spPr>
          <a:xfrm>
            <a:off x="611205" y="1724939"/>
            <a:ext cx="416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2"/>
              </a:rPr>
              <a:t>Symfoni nr. 103 </a:t>
            </a:r>
            <a:r>
              <a:rPr lang="da-DK" dirty="0"/>
              <a:t>(Paukeslag/</a:t>
            </a:r>
            <a:r>
              <a:rPr lang="da-DK" dirty="0" err="1"/>
              <a:t>surprise</a:t>
            </a:r>
            <a:r>
              <a:rPr lang="da-DK" dirty="0"/>
              <a:t> 1791)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CBF1625-BD3C-4EDD-B7F4-37609002A293}"/>
              </a:ext>
            </a:extLst>
          </p:cNvPr>
          <p:cNvSpPr txBox="1"/>
          <p:nvPr/>
        </p:nvSpPr>
        <p:spPr>
          <a:xfrm>
            <a:off x="611205" y="3964823"/>
            <a:ext cx="5073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Skabelsen</a:t>
            </a:r>
            <a:r>
              <a:rPr lang="da-DK" dirty="0"/>
              <a:t> (1797)</a:t>
            </a:r>
          </a:p>
          <a:p>
            <a:r>
              <a:rPr lang="da-DK" dirty="0"/>
              <a:t>Tekst: Gottfried van </a:t>
            </a:r>
            <a:r>
              <a:rPr lang="da-DK" dirty="0" err="1"/>
              <a:t>Swieten</a:t>
            </a:r>
            <a:endParaRPr lang="da-DK" dirty="0"/>
          </a:p>
          <a:p>
            <a:r>
              <a:rPr lang="da-DK" dirty="0"/>
              <a:t>efter Milton: ”Paradise lost”</a:t>
            </a:r>
          </a:p>
          <a:p>
            <a:r>
              <a:rPr lang="da-DK" dirty="0"/>
              <a:t>Forestilling om Kaos</a:t>
            </a:r>
          </a:p>
          <a:p>
            <a:r>
              <a:rPr lang="da-DK" dirty="0"/>
              <a:t>Rafael: Bibelens første vers</a:t>
            </a:r>
          </a:p>
          <a:p>
            <a:r>
              <a:rPr lang="da-DK" dirty="0" err="1"/>
              <a:t>Uriel</a:t>
            </a:r>
            <a:r>
              <a:rPr lang="da-DK" dirty="0"/>
              <a:t>: De mørke magter styrter ned i dybet, da lyset bryder frem.</a:t>
            </a:r>
          </a:p>
          <a:p>
            <a:r>
              <a:rPr lang="da-DK" dirty="0"/>
              <a:t>Koret: En ny verden opstår på Herrens bud.</a:t>
            </a:r>
          </a:p>
        </p:txBody>
      </p:sp>
      <p:pic>
        <p:nvPicPr>
          <p:cNvPr id="6" name="Billede 5" descr="Et billede, der indeholder tekst, gammel&#10;&#10;Automatisk genereret beskrivelse">
            <a:extLst>
              <a:ext uri="{FF2B5EF4-FFF2-40B4-BE49-F238E27FC236}">
                <a16:creationId xmlns:a16="http://schemas.microsoft.com/office/drawing/2014/main" id="{5B3F9FC9-95CC-4D60-81F5-CCD02057D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75" y="1310099"/>
            <a:ext cx="2438400" cy="387096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9B126C0-D87C-4BF1-AB49-C50209E0514E}"/>
              </a:ext>
            </a:extLst>
          </p:cNvPr>
          <p:cNvSpPr txBox="1"/>
          <p:nvPr/>
        </p:nvSpPr>
        <p:spPr>
          <a:xfrm>
            <a:off x="6921910" y="5525729"/>
            <a:ext cx="475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Gottfried </a:t>
            </a:r>
            <a:r>
              <a:rPr lang="da-DK" dirty="0" err="1"/>
              <a:t>Freiherr</a:t>
            </a:r>
            <a:r>
              <a:rPr lang="da-DK" dirty="0"/>
              <a:t> van </a:t>
            </a:r>
            <a:r>
              <a:rPr lang="da-DK" dirty="0" err="1"/>
              <a:t>Swieten</a:t>
            </a:r>
            <a:r>
              <a:rPr lang="da-DK" dirty="0"/>
              <a:t> ( 1733–1803)</a:t>
            </a:r>
          </a:p>
          <a:p>
            <a:r>
              <a:rPr lang="da-DK" dirty="0"/>
              <a:t>Baron, diplomat, bibliotekar og embedsmand.</a:t>
            </a:r>
          </a:p>
          <a:p>
            <a:r>
              <a:rPr lang="da-DK" dirty="0"/>
              <a:t>Mæcen for Haydn, </a:t>
            </a:r>
            <a:r>
              <a:rPr lang="da-DK" dirty="0" err="1"/>
              <a:t>mozart</a:t>
            </a:r>
            <a:r>
              <a:rPr lang="da-DK" dirty="0"/>
              <a:t> og Beethoven.</a:t>
            </a:r>
          </a:p>
        </p:txBody>
      </p:sp>
    </p:spTree>
    <p:extLst>
      <p:ext uri="{BB962C8B-B14F-4D97-AF65-F5344CB8AC3E}">
        <p14:creationId xmlns:p14="http://schemas.microsoft.com/office/powerpoint/2010/main" val="186034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person, påklædt&#10;&#10;Automatisk genereret beskrivelse">
            <a:extLst>
              <a:ext uri="{FF2B5EF4-FFF2-40B4-BE49-F238E27FC236}">
                <a16:creationId xmlns:a16="http://schemas.microsoft.com/office/drawing/2014/main" id="{89B36A90-1DCA-4A89-9E72-A90078255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0" y="747251"/>
            <a:ext cx="3593578" cy="432127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E2E765B-6F72-47DA-BE49-809FC0E90042}"/>
              </a:ext>
            </a:extLst>
          </p:cNvPr>
          <p:cNvSpPr txBox="1"/>
          <p:nvPr/>
        </p:nvSpPr>
        <p:spPr>
          <a:xfrm>
            <a:off x="6870030" y="5464418"/>
            <a:ext cx="434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Ludwig van Beethoven (1770-1828)</a:t>
            </a:r>
            <a:endParaRPr lang="da-DK" dirty="0"/>
          </a:p>
          <a:p>
            <a:r>
              <a:rPr lang="da-DK" dirty="0"/>
              <a:t>Portræt af Joseph Karl </a:t>
            </a:r>
            <a:r>
              <a:rPr lang="da-DK" dirty="0" err="1"/>
              <a:t>Stieler</a:t>
            </a:r>
            <a:r>
              <a:rPr lang="da-DK" dirty="0"/>
              <a:t> (1781 – 1858)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2DD6E37-41B4-48DD-B3C3-23F94C4EF0CC}"/>
              </a:ext>
            </a:extLst>
          </p:cNvPr>
          <p:cNvSpPr txBox="1"/>
          <p:nvPr/>
        </p:nvSpPr>
        <p:spPr>
          <a:xfrm>
            <a:off x="626546" y="5695135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3"/>
              </a:rPr>
              <a:t>Lang </a:t>
            </a:r>
            <a:r>
              <a:rPr lang="da-DK" dirty="0" err="1">
                <a:hlinkClick r:id="rId3"/>
              </a:rPr>
              <a:t>Lang</a:t>
            </a:r>
            <a:r>
              <a:rPr lang="da-DK" dirty="0">
                <a:hlinkClick r:id="rId3"/>
              </a:rPr>
              <a:t> spiller </a:t>
            </a:r>
            <a:r>
              <a:rPr lang="da-DK" dirty="0" err="1">
                <a:hlinkClick r:id="rId3"/>
              </a:rPr>
              <a:t>Für</a:t>
            </a:r>
            <a:r>
              <a:rPr lang="da-DK" dirty="0">
                <a:hlinkClick r:id="rId3"/>
              </a:rPr>
              <a:t> Elise</a:t>
            </a:r>
            <a:endParaRPr lang="da-DK" dirty="0"/>
          </a:p>
        </p:txBody>
      </p:sp>
      <p:pic>
        <p:nvPicPr>
          <p:cNvPr id="7" name="Billede 6" descr="Et billede, der indeholder person, beklædning, væg, indendørs&#10;&#10;Automatisk genereret beskrivelse">
            <a:extLst>
              <a:ext uri="{FF2B5EF4-FFF2-40B4-BE49-F238E27FC236}">
                <a16:creationId xmlns:a16="http://schemas.microsoft.com/office/drawing/2014/main" id="{3DA60916-3134-4E51-A270-359283F74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8" y="747251"/>
            <a:ext cx="3468170" cy="3933313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1547F64F-0FDD-4AB6-B246-30964A00B384}"/>
              </a:ext>
            </a:extLst>
          </p:cNvPr>
          <p:cNvSpPr txBox="1"/>
          <p:nvPr/>
        </p:nvSpPr>
        <p:spPr>
          <a:xfrm>
            <a:off x="626546" y="5111585"/>
            <a:ext cx="502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Beethoven som ung, malet af Carl </a:t>
            </a:r>
            <a:r>
              <a:rPr lang="da-DK" dirty="0" err="1"/>
              <a:t>Traugott</a:t>
            </a:r>
            <a:r>
              <a:rPr lang="da-DK" dirty="0"/>
              <a:t> Riedel (1769–1832).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5DFD6C3-9BF0-4780-9B89-4676CEF79855}"/>
              </a:ext>
            </a:extLst>
          </p:cNvPr>
          <p:cNvSpPr txBox="1"/>
          <p:nvPr/>
        </p:nvSpPr>
        <p:spPr>
          <a:xfrm>
            <a:off x="626546" y="6153806"/>
            <a:ext cx="847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Christian </a:t>
            </a:r>
            <a:r>
              <a:rPr lang="da-DK" dirty="0" err="1"/>
              <a:t>Bezeidenhout</a:t>
            </a:r>
            <a:r>
              <a:rPr lang="da-DK" dirty="0"/>
              <a:t> og </a:t>
            </a:r>
            <a:r>
              <a:rPr lang="da-DK" dirty="0" err="1"/>
              <a:t>Concerto</a:t>
            </a:r>
            <a:r>
              <a:rPr lang="da-DK" dirty="0"/>
              <a:t> Copenhagen spiller </a:t>
            </a:r>
            <a:r>
              <a:rPr lang="da-DK" dirty="0">
                <a:hlinkClick r:id="rId5"/>
              </a:rPr>
              <a:t>Beethovens klaverkoncert nr. 3 </a:t>
            </a:r>
            <a:r>
              <a:rPr lang="da-DK" dirty="0"/>
              <a:t>i B-dur.</a:t>
            </a:r>
          </a:p>
        </p:txBody>
      </p:sp>
    </p:spTree>
    <p:extLst>
      <p:ext uri="{BB962C8B-B14F-4D97-AF65-F5344CB8AC3E}">
        <p14:creationId xmlns:p14="http://schemas.microsoft.com/office/powerpoint/2010/main" val="53293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D9131C5-F5FE-49BF-9D92-85C066D22197}"/>
              </a:ext>
            </a:extLst>
          </p:cNvPr>
          <p:cNvSpPr txBox="1"/>
          <p:nvPr/>
        </p:nvSpPr>
        <p:spPr>
          <a:xfrm>
            <a:off x="1307690" y="3059668"/>
            <a:ext cx="25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2"/>
              </a:rPr>
              <a:t>Slutkor 9. symfoni </a:t>
            </a:r>
            <a:r>
              <a:rPr lang="da-DK" dirty="0"/>
              <a:t>(6.30).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0EC40EB-80F7-4C54-8A86-6C338B4968CF}"/>
              </a:ext>
            </a:extLst>
          </p:cNvPr>
          <p:cNvSpPr txBox="1"/>
          <p:nvPr/>
        </p:nvSpPr>
        <p:spPr>
          <a:xfrm>
            <a:off x="1435510" y="2104103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3"/>
              </a:rPr>
              <a:t>Måneskinssonaten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196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79976482-E4D8-4E42-8859-FA4CE9E2008F}"/>
              </a:ext>
            </a:extLst>
          </p:cNvPr>
          <p:cNvSpPr txBox="1"/>
          <p:nvPr/>
        </p:nvSpPr>
        <p:spPr>
          <a:xfrm>
            <a:off x="6459794" y="4630994"/>
            <a:ext cx="3982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Johan </a:t>
            </a:r>
            <a:r>
              <a:rPr lang="da-DK" dirty="0" err="1"/>
              <a:t>Helmich</a:t>
            </a:r>
            <a:r>
              <a:rPr lang="da-DK" dirty="0"/>
              <a:t> Roman (1694–1758)</a:t>
            </a:r>
          </a:p>
          <a:p>
            <a:r>
              <a:rPr lang="en-US" dirty="0" err="1"/>
              <a:t>Drottningholmmusikken</a:t>
            </a:r>
            <a:r>
              <a:rPr lang="en-US" dirty="0"/>
              <a:t>, </a:t>
            </a:r>
            <a:r>
              <a:rPr lang="en-US" dirty="0" err="1"/>
              <a:t>spillet</a:t>
            </a:r>
            <a:r>
              <a:rPr lang="en-US" dirty="0"/>
              <a:t> august 1744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brylluppet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kronprins</a:t>
            </a:r>
            <a:r>
              <a:rPr lang="en-US" dirty="0"/>
              <a:t> Adolf Frederick </a:t>
            </a:r>
            <a:r>
              <a:rPr lang="en-US" dirty="0" err="1"/>
              <a:t>og</a:t>
            </a:r>
            <a:r>
              <a:rPr lang="en-US" dirty="0"/>
              <a:t> Princess Louisa Ulrika </a:t>
            </a:r>
            <a:r>
              <a:rPr lang="en-US" dirty="0" err="1"/>
              <a:t>af</a:t>
            </a:r>
            <a:r>
              <a:rPr lang="en-US" dirty="0"/>
              <a:t> Prussia. </a:t>
            </a:r>
            <a:endParaRPr lang="da-DK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17776D5-9D07-4E1C-89D0-5F69F5F4A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25887"/>
          <a:stretch/>
        </p:blipFill>
        <p:spPr>
          <a:xfrm>
            <a:off x="737893" y="726235"/>
            <a:ext cx="4345384" cy="516338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F50E75A-9ED5-4D36-8DE6-DB1C5429E3BD}"/>
              </a:ext>
            </a:extLst>
          </p:cNvPr>
          <p:cNvSpPr txBox="1"/>
          <p:nvPr/>
        </p:nvSpPr>
        <p:spPr>
          <a:xfrm>
            <a:off x="6274676" y="1418897"/>
            <a:ext cx="279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hlinkClick r:id="rId3"/>
              </a:rPr>
              <a:t>Drottningholmsmusiken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686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erson, musik, indendørs, viol&#10;&#10;Automatisk genereret beskrivelse">
            <a:extLst>
              <a:ext uri="{FF2B5EF4-FFF2-40B4-BE49-F238E27FC236}">
                <a16:creationId xmlns:a16="http://schemas.microsoft.com/office/drawing/2014/main" id="{51852D52-B53E-487D-ADA3-16F669358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45" y="1035269"/>
            <a:ext cx="3740205" cy="478746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85BEE6F-B0AC-4FA9-87FD-836B33388CB5}"/>
              </a:ext>
            </a:extLst>
          </p:cNvPr>
          <p:cNvSpPr txBox="1"/>
          <p:nvPr/>
        </p:nvSpPr>
        <p:spPr>
          <a:xfrm>
            <a:off x="5291450" y="2473935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Carl Michael Bellman (1740-1795)</a:t>
            </a:r>
          </a:p>
        </p:txBody>
      </p:sp>
      <p:pic>
        <p:nvPicPr>
          <p:cNvPr id="2" name="Onlinemedier 1" title="&quot;Bellman&quot; sjunger &quot;Käraste bröder, systrar och vänner&quot; - Nyhetsmorgon (TV4)">
            <a:hlinkClick r:id="" action="ppaction://media"/>
            <a:extLst>
              <a:ext uri="{FF2B5EF4-FFF2-40B4-BE49-F238E27FC236}">
                <a16:creationId xmlns:a16="http://schemas.microsoft.com/office/drawing/2014/main" id="{6D767D47-1F03-40B6-A333-02BF33FD66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1117" y="4014733"/>
            <a:ext cx="2540000" cy="14351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3B1C6A8-85C1-405F-B5D4-B443C108A1ED}"/>
              </a:ext>
            </a:extLst>
          </p:cNvPr>
          <p:cNvSpPr txBox="1"/>
          <p:nvPr/>
        </p:nvSpPr>
        <p:spPr>
          <a:xfrm>
            <a:off x="6760057" y="1223501"/>
            <a:ext cx="21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5" action="ppaction://hlinkfile"/>
              </a:rPr>
              <a:t>Bellman-aften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25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Joseph Haydn:Baryton Trio No97 in D major Hob. XI-97 I. Adagio cantabile">
            <a:hlinkClick r:id="" action="ppaction://media"/>
            <a:extLst>
              <a:ext uri="{FF2B5EF4-FFF2-40B4-BE49-F238E27FC236}">
                <a16:creationId xmlns:a16="http://schemas.microsoft.com/office/drawing/2014/main" id="{8B7F1688-DDD2-41EF-9F2F-90CC47E2BD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18308" y="2043810"/>
            <a:ext cx="6934788" cy="3918155"/>
          </a:xfrm>
          <a:prstGeom prst="rect">
            <a:avLst/>
          </a:prstGeom>
        </p:spPr>
      </p:pic>
      <p:pic>
        <p:nvPicPr>
          <p:cNvPr id="4" name="Billede 3" descr="Et billede, der indeholder tekst, person, mand&#10;&#10;Automatisk genereret beskrivelse">
            <a:extLst>
              <a:ext uri="{FF2B5EF4-FFF2-40B4-BE49-F238E27FC236}">
                <a16:creationId xmlns:a16="http://schemas.microsoft.com/office/drawing/2014/main" id="{0931E925-07BC-43A3-BD48-B82D5628C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4" y="1720645"/>
            <a:ext cx="3100419" cy="391815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B592DB6-DD6A-4621-B08E-506E4A38381A}"/>
              </a:ext>
            </a:extLst>
          </p:cNvPr>
          <p:cNvSpPr txBox="1"/>
          <p:nvPr/>
        </p:nvSpPr>
        <p:spPr>
          <a:xfrm>
            <a:off x="668594" y="5638800"/>
            <a:ext cx="390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Franz Joseph Haydn (1732-1809)</a:t>
            </a:r>
          </a:p>
          <a:p>
            <a:r>
              <a:rPr lang="da-DK" dirty="0"/>
              <a:t>Thomas Hardy (1791)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3BAE419-EA0C-4E93-8F0D-E77F49E26B34}"/>
              </a:ext>
            </a:extLst>
          </p:cNvPr>
          <p:cNvSpPr txBox="1"/>
          <p:nvPr/>
        </p:nvSpPr>
        <p:spPr>
          <a:xfrm>
            <a:off x="4118308" y="1081549"/>
            <a:ext cx="59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Trio for Baryton, komponeret til prins Nikolaus af </a:t>
            </a:r>
            <a:r>
              <a:rPr lang="da-DK" dirty="0" err="1"/>
              <a:t>Esterházy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0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AC7B02A-B1B8-4EA9-8BB2-BF522A8CAE97}"/>
              </a:ext>
            </a:extLst>
          </p:cNvPr>
          <p:cNvSpPr txBox="1"/>
          <p:nvPr/>
        </p:nvSpPr>
        <p:spPr>
          <a:xfrm>
            <a:off x="1622322" y="4788310"/>
            <a:ext cx="4886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Muzio Clementi (1752 i Rom, død 1832 i England) </a:t>
            </a:r>
          </a:p>
          <a:p>
            <a:r>
              <a:rPr lang="da-DK" dirty="0"/>
              <a:t>Italiensk pianist og komponist.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9805118-24ED-4689-BC76-60B4D81D7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2" y="1099417"/>
            <a:ext cx="2851735" cy="368889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9BD4E3F-7065-4DF4-8FF1-47FE6E128953}"/>
              </a:ext>
            </a:extLst>
          </p:cNvPr>
          <p:cNvSpPr txBox="1"/>
          <p:nvPr/>
        </p:nvSpPr>
        <p:spPr>
          <a:xfrm>
            <a:off x="1622322" y="4070556"/>
            <a:ext cx="251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 action="ppaction://hlinkfile"/>
              </a:rPr>
              <a:t>Sonatine op. 36 nr. 1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47D3BF0-D85F-4875-ABC0-3E779C5C44C2}"/>
              </a:ext>
            </a:extLst>
          </p:cNvPr>
          <p:cNvSpPr txBox="1"/>
          <p:nvPr/>
        </p:nvSpPr>
        <p:spPr>
          <a:xfrm>
            <a:off x="589936" y="22139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Rasmus Storm, 1733-1806, dansk spillemand fra Håstrup ved Fåborg. Hans håndskrevne violinnodebog fra ca. 1760 er den ældste danske folkelige dansenodebog.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337E5B3-FC64-4BB5-8953-5466FA67C40C}"/>
              </a:ext>
            </a:extLst>
          </p:cNvPr>
          <p:cNvSpPr txBox="1"/>
          <p:nvPr/>
        </p:nvSpPr>
        <p:spPr>
          <a:xfrm>
            <a:off x="668594" y="1680870"/>
            <a:ext cx="185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hlinkClick r:id="rId4"/>
              </a:rPr>
              <a:t>Murchy</a:t>
            </a:r>
            <a:r>
              <a:rPr lang="da-DK" dirty="0">
                <a:hlinkClick r:id="rId4"/>
              </a:rPr>
              <a:t> nr. 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148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0194C6D-CD75-41A9-8CDA-91046F6387C0}"/>
              </a:ext>
            </a:extLst>
          </p:cNvPr>
          <p:cNvSpPr txBox="1"/>
          <p:nvPr/>
        </p:nvSpPr>
        <p:spPr>
          <a:xfrm>
            <a:off x="6911052" y="59402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Christoph </a:t>
            </a:r>
            <a:r>
              <a:rPr lang="da-DK" dirty="0" err="1"/>
              <a:t>Willibald</a:t>
            </a:r>
            <a:r>
              <a:rPr lang="da-DK" dirty="0"/>
              <a:t> (Ritter von) Gluck (1714–1787)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F8599C-354C-4659-B0AD-EB75ABF9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52" y="363747"/>
            <a:ext cx="3956255" cy="49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C7CCA3-6B00-4100-B964-FFA548A8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" y="978249"/>
            <a:ext cx="5421888" cy="44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D34F546-7A63-45D7-9BE7-1A61E4D53340}"/>
              </a:ext>
            </a:extLst>
          </p:cNvPr>
          <p:cNvSpPr txBox="1"/>
          <p:nvPr/>
        </p:nvSpPr>
        <p:spPr>
          <a:xfrm>
            <a:off x="639882" y="5663237"/>
            <a:ext cx="513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Johann Franz </a:t>
            </a:r>
            <a:r>
              <a:rPr lang="da-DK" dirty="0" err="1"/>
              <a:t>Greipel</a:t>
            </a:r>
            <a:r>
              <a:rPr lang="da-DK" dirty="0"/>
              <a:t> – Maria Theresias børn </a:t>
            </a:r>
            <a:r>
              <a:rPr lang="da-DK" dirty="0" err="1"/>
              <a:t>opførerIl</a:t>
            </a:r>
            <a:r>
              <a:rPr lang="da-DK" dirty="0"/>
              <a:t> </a:t>
            </a:r>
            <a:r>
              <a:rPr lang="da-DK" dirty="0" err="1"/>
              <a:t>Parnaso</a:t>
            </a:r>
            <a:r>
              <a:rPr lang="da-DK" dirty="0"/>
              <a:t> </a:t>
            </a:r>
            <a:r>
              <a:rPr lang="da-DK" dirty="0" err="1"/>
              <a:t>confuso</a:t>
            </a:r>
            <a:r>
              <a:rPr lang="da-DK" dirty="0"/>
              <a:t> af Christoph </a:t>
            </a:r>
            <a:r>
              <a:rPr lang="da-DK" dirty="0" err="1"/>
              <a:t>Willibald</a:t>
            </a:r>
            <a:r>
              <a:rPr lang="da-DK" dirty="0"/>
              <a:t> Gluck og Pietro </a:t>
            </a:r>
            <a:r>
              <a:rPr lang="da-DK" dirty="0" err="1"/>
              <a:t>Metastasio</a:t>
            </a:r>
            <a:r>
              <a:rPr lang="da-DK" dirty="0"/>
              <a:t> i 1765.</a:t>
            </a:r>
          </a:p>
        </p:txBody>
      </p:sp>
    </p:spTree>
    <p:extLst>
      <p:ext uri="{BB962C8B-B14F-4D97-AF65-F5344CB8AC3E}">
        <p14:creationId xmlns:p14="http://schemas.microsoft.com/office/powerpoint/2010/main" val="308869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28FC01C-7BF5-4CF6-BA26-3B2B9F547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2" t="46338" r="24591" b="14379"/>
          <a:stretch/>
        </p:blipFill>
        <p:spPr bwMode="auto">
          <a:xfrm>
            <a:off x="1135591" y="2753042"/>
            <a:ext cx="6841914" cy="2458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BA164FB-95DD-4834-8502-5F8AE673FD5D}"/>
              </a:ext>
            </a:extLst>
          </p:cNvPr>
          <p:cNvSpPr txBox="1"/>
          <p:nvPr/>
        </p:nvSpPr>
        <p:spPr>
          <a:xfrm>
            <a:off x="1135591" y="5504600"/>
            <a:ext cx="236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hlinkClick r:id="rId3"/>
              </a:rPr>
              <a:t>J’ai</a:t>
            </a:r>
            <a:r>
              <a:rPr lang="da-DK" dirty="0">
                <a:hlinkClick r:id="rId3"/>
              </a:rPr>
              <a:t> </a:t>
            </a:r>
            <a:r>
              <a:rPr lang="da-DK" dirty="0" err="1">
                <a:hlinkClick r:id="rId3"/>
              </a:rPr>
              <a:t>perdu</a:t>
            </a:r>
            <a:r>
              <a:rPr lang="da-DK" dirty="0">
                <a:hlinkClick r:id="rId3"/>
              </a:rPr>
              <a:t> mon </a:t>
            </a:r>
            <a:r>
              <a:rPr lang="da-DK" dirty="0" err="1">
                <a:hlinkClick r:id="rId3"/>
              </a:rPr>
              <a:t>Euridice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9750E2D-CE1E-472F-841A-386CE7DF04E8}"/>
              </a:ext>
            </a:extLst>
          </p:cNvPr>
          <p:cNvSpPr txBox="1"/>
          <p:nvPr/>
        </p:nvSpPr>
        <p:spPr>
          <a:xfrm>
            <a:off x="1135591" y="1813208"/>
            <a:ext cx="972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Reformopera: Enklere arier uden gentagelser. </a:t>
            </a:r>
            <a:r>
              <a:rPr lang="da-DK" dirty="0" err="1"/>
              <a:t>Buffonist</a:t>
            </a:r>
            <a:r>
              <a:rPr lang="da-DK" dirty="0"/>
              <a:t>-striden.</a:t>
            </a:r>
          </a:p>
          <a:p>
            <a:r>
              <a:rPr lang="da-DK" dirty="0" err="1"/>
              <a:t>Recitativo</a:t>
            </a:r>
            <a:r>
              <a:rPr lang="da-DK" dirty="0"/>
              <a:t> </a:t>
            </a:r>
            <a:r>
              <a:rPr lang="da-DK" dirty="0" err="1"/>
              <a:t>secco</a:t>
            </a:r>
            <a:r>
              <a:rPr lang="da-DK" dirty="0"/>
              <a:t>: akkorder på cembalo)/</a:t>
            </a:r>
            <a:r>
              <a:rPr lang="da-DK" dirty="0" err="1"/>
              <a:t>Recitativo</a:t>
            </a:r>
            <a:r>
              <a:rPr lang="da-DK" dirty="0"/>
              <a:t> </a:t>
            </a:r>
            <a:r>
              <a:rPr lang="da-DK" dirty="0" err="1"/>
              <a:t>accompagnata</a:t>
            </a:r>
            <a:r>
              <a:rPr lang="da-DK" dirty="0"/>
              <a:t>. melodisk orkesterakkompagnement.</a:t>
            </a:r>
          </a:p>
        </p:txBody>
      </p:sp>
    </p:spTree>
    <p:extLst>
      <p:ext uri="{BB962C8B-B14F-4D97-AF65-F5344CB8AC3E}">
        <p14:creationId xmlns:p14="http://schemas.microsoft.com/office/powerpoint/2010/main" val="244662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E2AF0507-48F8-4A90-8ED7-BFD41C9E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48" y="1189703"/>
            <a:ext cx="4295688" cy="524059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25691FA-432F-489F-B160-29E37B8ED293}"/>
              </a:ext>
            </a:extLst>
          </p:cNvPr>
          <p:cNvSpPr txBox="1"/>
          <p:nvPr/>
        </p:nvSpPr>
        <p:spPr>
          <a:xfrm>
            <a:off x="3411794" y="285135"/>
            <a:ext cx="785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Johannes </a:t>
            </a:r>
            <a:r>
              <a:rPr lang="da-DK" dirty="0" err="1"/>
              <a:t>Chrysostomus</a:t>
            </a:r>
            <a:r>
              <a:rPr lang="da-DK" dirty="0"/>
              <a:t> Wolfgang(</a:t>
            </a:r>
            <a:r>
              <a:rPr lang="da-DK" dirty="0" err="1"/>
              <a:t>us</a:t>
            </a:r>
            <a:r>
              <a:rPr lang="da-DK" dirty="0"/>
              <a:t>) Gottlieb/</a:t>
            </a:r>
            <a:r>
              <a:rPr lang="da-DK" dirty="0" err="1"/>
              <a:t>AmadéTheophilus</a:t>
            </a:r>
            <a:r>
              <a:rPr lang="da-DK" dirty="0"/>
              <a:t> Mozart</a:t>
            </a:r>
          </a:p>
          <a:p>
            <a:r>
              <a:rPr lang="da-DK" dirty="0"/>
              <a:t>Ufærdigt maleri af svogeren Joseph Lange efter sigende det mest vellignende portræt</a:t>
            </a:r>
          </a:p>
        </p:txBody>
      </p:sp>
      <p:pic>
        <p:nvPicPr>
          <p:cNvPr id="6" name="Billede 5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CB25CA97-507B-4C5E-8C15-C1E9DCF4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" y="285135"/>
            <a:ext cx="2219715" cy="2843059"/>
          </a:xfrm>
          <a:prstGeom prst="rect">
            <a:avLst/>
          </a:prstGeom>
        </p:spPr>
      </p:pic>
      <p:pic>
        <p:nvPicPr>
          <p:cNvPr id="8" name="Billede 7" descr="Et billede, der indeholder tekst, person, dukke, gammel&#10;&#10;Automatisk genereret beskrivelse">
            <a:extLst>
              <a:ext uri="{FF2B5EF4-FFF2-40B4-BE49-F238E27FC236}">
                <a16:creationId xmlns:a16="http://schemas.microsoft.com/office/drawing/2014/main" id="{2E2646BE-01D2-45A8-96FE-7960BC672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" y="3355448"/>
            <a:ext cx="2327765" cy="2912616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160FF26-AF75-47C3-A550-DFBF83B8683B}"/>
              </a:ext>
            </a:extLst>
          </p:cNvPr>
          <p:cNvSpPr txBox="1"/>
          <p:nvPr/>
        </p:nvSpPr>
        <p:spPr>
          <a:xfrm>
            <a:off x="2920178" y="5067735"/>
            <a:ext cx="2556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Mozart som barn, anonymt </a:t>
            </a:r>
            <a:r>
              <a:rPr lang="da-DK" dirty="0" err="1"/>
              <a:t>oliemalieri</a:t>
            </a:r>
            <a:r>
              <a:rPr lang="da-DK" dirty="0"/>
              <a:t> (1763), formentlig af Pietro Antonio </a:t>
            </a:r>
            <a:r>
              <a:rPr lang="da-DK" dirty="0" err="1"/>
              <a:t>Lorenzoni</a:t>
            </a:r>
            <a:r>
              <a:rPr lang="da-DK" dirty="0"/>
              <a:t>.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FD09C64-676D-4140-B123-C32891E1E17C}"/>
              </a:ext>
            </a:extLst>
          </p:cNvPr>
          <p:cNvSpPr txBox="1"/>
          <p:nvPr/>
        </p:nvSpPr>
        <p:spPr>
          <a:xfrm>
            <a:off x="2875795" y="1790265"/>
            <a:ext cx="2428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Posthumt portræt af Wolfgang Amadeus Mozart i 1819. Kunstner: Barbara </a:t>
            </a:r>
            <a:r>
              <a:rPr lang="da-DK" dirty="0" err="1"/>
              <a:t>Krafft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85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MOZART Wind Serenade in C minor K.388">
            <a:hlinkClick r:id="" action="ppaction://media"/>
            <a:extLst>
              <a:ext uri="{FF2B5EF4-FFF2-40B4-BE49-F238E27FC236}">
                <a16:creationId xmlns:a16="http://schemas.microsoft.com/office/drawing/2014/main" id="{7340DB58-8F01-4526-A198-6D4BEE5BC2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2259" y="922666"/>
            <a:ext cx="4435987" cy="2506333"/>
          </a:xfrm>
          <a:prstGeom prst="rect">
            <a:avLst/>
          </a:prstGeom>
        </p:spPr>
      </p:pic>
      <p:pic>
        <p:nvPicPr>
          <p:cNvPr id="4" name="Billede 3" descr="Et billede, der indeholder rør, musik&#10;&#10;Automatisk genereret beskrivelse">
            <a:extLst>
              <a:ext uri="{FF2B5EF4-FFF2-40B4-BE49-F238E27FC236}">
                <a16:creationId xmlns:a16="http://schemas.microsoft.com/office/drawing/2014/main" id="{DA9A881E-886E-4F08-983D-460CA8466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80" y="641294"/>
            <a:ext cx="4356510" cy="2345255"/>
          </a:xfrm>
          <a:prstGeom prst="rect">
            <a:avLst/>
          </a:prstGeom>
        </p:spPr>
      </p:pic>
      <p:pic>
        <p:nvPicPr>
          <p:cNvPr id="6" name="Billede 5" descr="Et billede, der indeholder musik, rør&#10;&#10;Automatisk genereret beskrivelse">
            <a:extLst>
              <a:ext uri="{FF2B5EF4-FFF2-40B4-BE49-F238E27FC236}">
                <a16:creationId xmlns:a16="http://schemas.microsoft.com/office/drawing/2014/main" id="{069F7F22-9680-4282-A6F2-FA864469E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97" y="3553269"/>
            <a:ext cx="3889580" cy="2622688"/>
          </a:xfrm>
          <a:prstGeom prst="rect">
            <a:avLst/>
          </a:prstGeom>
        </p:spPr>
      </p:pic>
      <p:pic>
        <p:nvPicPr>
          <p:cNvPr id="8" name="Billede 7" descr="Et billede, der indeholder rør&#10;&#10;Automatisk genereret beskrivelse">
            <a:extLst>
              <a:ext uri="{FF2B5EF4-FFF2-40B4-BE49-F238E27FC236}">
                <a16:creationId xmlns:a16="http://schemas.microsoft.com/office/drawing/2014/main" id="{226E35D9-AF63-45BC-9492-DD9FD7E3B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16" y="490537"/>
            <a:ext cx="11430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637</Words>
  <Application>Microsoft Office PowerPoint</Application>
  <PresentationFormat>Widescreen</PresentationFormat>
  <Paragraphs>73</Paragraphs>
  <Slides>19</Slides>
  <Notes>0</Notes>
  <HiddenSlides>0</HiddenSlides>
  <MMClips>8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Guidet rundtur i musikhistorien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Guidet rundtur i musikhistorien</dc:title>
  <dc:creator>Kåre Duhn</dc:creator>
  <cp:lastModifiedBy>Kåre Duhn</cp:lastModifiedBy>
  <cp:revision>22</cp:revision>
  <dcterms:created xsi:type="dcterms:W3CDTF">2022-02-15T18:51:01Z</dcterms:created>
  <dcterms:modified xsi:type="dcterms:W3CDTF">2022-04-06T16:44:32Z</dcterms:modified>
</cp:coreProperties>
</file>